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7" r:id="rId3"/>
    <p:sldId id="258" r:id="rId4"/>
    <p:sldId id="262" r:id="rId5"/>
    <p:sldId id="266" r:id="rId6"/>
    <p:sldId id="259" r:id="rId7"/>
    <p:sldId id="263" r:id="rId8"/>
    <p:sldId id="267" r:id="rId9"/>
    <p:sldId id="270" r:id="rId10"/>
    <p:sldId id="271" r:id="rId11"/>
    <p:sldId id="272" r:id="rId12"/>
    <p:sldId id="273" r:id="rId13"/>
    <p:sldId id="275" r:id="rId14"/>
    <p:sldId id="274" r:id="rId15"/>
    <p:sldId id="276" r:id="rId16"/>
    <p:sldId id="260" r:id="rId17"/>
    <p:sldId id="264" r:id="rId18"/>
    <p:sldId id="278" r:id="rId19"/>
    <p:sldId id="277" r:id="rId20"/>
    <p:sldId id="268" r:id="rId21"/>
    <p:sldId id="279" r:id="rId22"/>
    <p:sldId id="261" r:id="rId23"/>
    <p:sldId id="269" r:id="rId24"/>
    <p:sldId id="265" r:id="rId25"/>
    <p:sldId id="280" r:id="rId26"/>
    <p:sldId id="281" r:id="rId27"/>
    <p:sldId id="282" r:id="rId28"/>
    <p:sldId id="286" r:id="rId29"/>
    <p:sldId id="283" r:id="rId30"/>
    <p:sldId id="28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B2103F1F-3E4F-456A-B5FA-A7F12F13A2B0}">
          <p14:sldIdLst>
            <p14:sldId id="256"/>
            <p14:sldId id="257"/>
          </p14:sldIdLst>
        </p14:section>
        <p14:section name="Background and Problem statement" id="{D0951E82-6A82-45EC-9D14-AA61698E4AB9}">
          <p14:sldIdLst>
            <p14:sldId id="258"/>
            <p14:sldId id="262"/>
            <p14:sldId id="266"/>
          </p14:sldIdLst>
        </p14:section>
        <p14:section name="Fundamentals of Dynamic Programming" id="{E59B5210-2419-4D98-97DF-452D4CEAA385}">
          <p14:sldIdLst>
            <p14:sldId id="259"/>
            <p14:sldId id="263"/>
            <p14:sldId id="267"/>
            <p14:sldId id="270"/>
            <p14:sldId id="271"/>
            <p14:sldId id="272"/>
            <p14:sldId id="273"/>
            <p14:sldId id="275"/>
            <p14:sldId id="274"/>
            <p14:sldId id="276"/>
          </p14:sldIdLst>
        </p14:section>
        <p14:section name="Solving the Dynamic Programming equations" id="{AFFD90D2-02A0-4E01-8FC3-CC8BA7992E85}">
          <p14:sldIdLst>
            <p14:sldId id="260"/>
            <p14:sldId id="264"/>
            <p14:sldId id="278"/>
            <p14:sldId id="277"/>
            <p14:sldId id="268"/>
            <p14:sldId id="279"/>
          </p14:sldIdLst>
        </p14:section>
        <p14:section name="Related work and use cases in robot motion planning" id="{C4B78733-8230-4A62-8E5A-D11F37909F4D}">
          <p14:sldIdLst>
            <p14:sldId id="261"/>
            <p14:sldId id="269"/>
            <p14:sldId id="265"/>
            <p14:sldId id="280"/>
            <p14:sldId id="281"/>
            <p14:sldId id="282"/>
            <p14:sldId id="286"/>
          </p14:sldIdLst>
        </p14:section>
        <p14:section name="Conclusion" id="{8D5B142E-8B09-40DD-BF0F-5683CABB6DC0}">
          <p14:sldIdLst>
            <p14:sldId id="283"/>
          </p14:sldIdLst>
        </p14:section>
        <p14:section name="Thank you" id="{ED4A419C-8DF6-4A54-A5AD-8AE388D255E1}">
          <p14:sldIdLst/>
        </p14:section>
        <p14:section name="More examples" id="{8B996C1E-D4EB-401F-A366-054FA7A3900C}">
          <p14:sldIdLst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67239" autoAdjust="0"/>
  </p:normalViewPr>
  <p:slideViewPr>
    <p:cSldViewPr snapToGrid="0">
      <p:cViewPr varScale="1">
        <p:scale>
          <a:sx n="61" d="100"/>
          <a:sy n="61" d="100"/>
        </p:scale>
        <p:origin x="885" y="36"/>
      </p:cViewPr>
      <p:guideLst/>
    </p:cSldViewPr>
  </p:slideViewPr>
  <p:notesTextViewPr>
    <p:cViewPr>
      <p:scale>
        <a:sx n="232" d="100"/>
        <a:sy n="232" d="100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568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C2A7BD1-6DCE-49C1-AD76-FA83175D2C1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73EA47-C413-4562-B68B-529801FCC74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361B1-CB0B-4237-BD68-95EF45BA253D}" type="datetimeFigureOut">
              <a:rPr lang="de-DE" smtClean="0"/>
              <a:t>24.01.2018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0A52354-A68F-4C46-9868-38488848271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265E506-355B-4A2C-8843-65DE10B4D5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D263F5-F95F-41B9-B688-51B2E02A19F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7964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D184DF-D97E-4C44-B99A-6CD537602C4B}" type="datetimeFigureOut">
              <a:rPr lang="de-DE" smtClean="0"/>
              <a:t>24.01.2018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2A751-5E40-4DDF-8697-5E2FF2679CA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7029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Hi,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Marcel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topic</a:t>
            </a:r>
            <a:r>
              <a:rPr lang="de-DE" dirty="0"/>
              <a:t> </a:t>
            </a:r>
            <a:r>
              <a:rPr lang="de-DE" dirty="0" err="1"/>
              <a:t>is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me</a:t>
            </a:r>
            <a:r>
              <a:rPr lang="de-DE" dirty="0"/>
              <a:t> out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Determining</a:t>
            </a:r>
            <a:r>
              <a:rPr lang="de-DE" dirty="0"/>
              <a:t> optimal </a:t>
            </a:r>
            <a:r>
              <a:rPr lang="de-DE" dirty="0" err="1"/>
              <a:t>policies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63407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Staying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fundamentals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Dynamic </a:t>
            </a:r>
            <a:r>
              <a:rPr lang="de-DE" dirty="0" err="1"/>
              <a:t>Programming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I will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continue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characteristics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Problem </a:t>
            </a:r>
            <a:r>
              <a:rPr lang="de-DE" dirty="0" err="1"/>
              <a:t>needs</a:t>
            </a:r>
            <a:r>
              <a:rPr lang="de-DE" dirty="0"/>
              <a:t> to </a:t>
            </a:r>
            <a:r>
              <a:rPr lang="de-DE" dirty="0" err="1"/>
              <a:t>be</a:t>
            </a:r>
            <a:r>
              <a:rPr lang="de-DE" dirty="0"/>
              <a:t> solvable </a:t>
            </a:r>
            <a:r>
              <a:rPr lang="de-DE" dirty="0" err="1"/>
              <a:t>by</a:t>
            </a:r>
            <a:r>
              <a:rPr lang="de-DE" dirty="0"/>
              <a:t> DP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Overlapping</a:t>
            </a:r>
            <a:r>
              <a:rPr lang="de-DE" dirty="0"/>
              <a:t> </a:t>
            </a:r>
            <a:r>
              <a:rPr lang="de-DE" dirty="0" err="1"/>
              <a:t>subproblems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Optimal </a:t>
            </a:r>
            <a:r>
              <a:rPr lang="de-DE" dirty="0" err="1"/>
              <a:t>substructure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56067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Overlapping</a:t>
            </a:r>
            <a:r>
              <a:rPr lang="de-DE" dirty="0"/>
              <a:t> </a:t>
            </a:r>
            <a:r>
              <a:rPr lang="de-DE" dirty="0" err="1"/>
              <a:t>subproblems</a:t>
            </a:r>
            <a:r>
              <a:rPr lang="de-DE" dirty="0"/>
              <a:t> </a:t>
            </a:r>
            <a:r>
              <a:rPr lang="de-DE" dirty="0" err="1"/>
              <a:t>means</a:t>
            </a:r>
            <a:r>
              <a:rPr lang="de-DE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space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subproblems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small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broken</a:t>
            </a:r>
            <a:r>
              <a:rPr lang="de-DE" dirty="0"/>
              <a:t> down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subproblems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Solutions to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subproblems</a:t>
            </a:r>
            <a:r>
              <a:rPr lang="de-DE" dirty="0"/>
              <a:t> </a:t>
            </a:r>
            <a:r>
              <a:rPr lang="de-DE" dirty="0" err="1"/>
              <a:t>reused</a:t>
            </a:r>
            <a:r>
              <a:rPr lang="de-DE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Recursive</a:t>
            </a:r>
            <a:r>
              <a:rPr lang="de-DE" dirty="0"/>
              <a:t> </a:t>
            </a:r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solve</a:t>
            </a:r>
            <a:r>
              <a:rPr lang="de-DE" dirty="0"/>
              <a:t> same </a:t>
            </a:r>
            <a:r>
              <a:rPr lang="de-DE" dirty="0" err="1"/>
              <a:t>subprobs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and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again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And not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subproblems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1.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calculating</a:t>
            </a:r>
            <a:r>
              <a:rPr lang="de-DE" dirty="0"/>
              <a:t> </a:t>
            </a:r>
            <a:r>
              <a:rPr lang="de-DE" dirty="0" err="1"/>
              <a:t>theoptimal</a:t>
            </a:r>
            <a:r>
              <a:rPr lang="de-DE" dirty="0"/>
              <a:t> </a:t>
            </a:r>
            <a:r>
              <a:rPr lang="de-DE" dirty="0" err="1"/>
              <a:t>policies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Yellow will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included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2. Here </a:t>
            </a:r>
            <a:r>
              <a:rPr lang="de-DE" dirty="0" err="1"/>
              <a:t>again</a:t>
            </a:r>
            <a:r>
              <a:rPr lang="de-DE" dirty="0"/>
              <a:t> </a:t>
            </a:r>
            <a:r>
              <a:rPr lang="de-DE" dirty="0" err="1"/>
              <a:t>yellow</a:t>
            </a:r>
            <a:r>
              <a:rPr lang="de-DE" dirty="0"/>
              <a:t> </a:t>
            </a:r>
            <a:r>
              <a:rPr lang="de-DE" dirty="0" err="1"/>
              <a:t>included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3. Also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Yellow </a:t>
            </a:r>
            <a:r>
              <a:rPr lang="de-DE" dirty="0" err="1"/>
              <a:t>piece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included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Recusive</a:t>
            </a:r>
            <a:r>
              <a:rPr lang="de-DE" dirty="0"/>
              <a:t> </a:t>
            </a:r>
            <a:r>
              <a:rPr lang="de-DE" dirty="0" err="1"/>
              <a:t>algorithm</a:t>
            </a:r>
            <a:r>
              <a:rPr lang="de-DE" dirty="0"/>
              <a:t> will </a:t>
            </a:r>
            <a:r>
              <a:rPr lang="de-DE" dirty="0" err="1"/>
              <a:t>over</a:t>
            </a:r>
            <a:r>
              <a:rPr lang="de-DE" dirty="0"/>
              <a:t> and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piece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path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38448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A </a:t>
            </a:r>
            <a:r>
              <a:rPr lang="de-DE" sz="1200" dirty="0" err="1"/>
              <a:t>problem</a:t>
            </a:r>
            <a:r>
              <a:rPr lang="de-DE" sz="1200" dirty="0"/>
              <a:t> </a:t>
            </a:r>
            <a:r>
              <a:rPr lang="de-DE" sz="1200" dirty="0" err="1"/>
              <a:t>has</a:t>
            </a:r>
            <a:r>
              <a:rPr lang="de-DE" sz="1200" dirty="0"/>
              <a:t> optimal </a:t>
            </a:r>
            <a:r>
              <a:rPr lang="de-DE" sz="1200" dirty="0" err="1"/>
              <a:t>substructure</a:t>
            </a:r>
            <a:r>
              <a:rPr lang="de-DE" sz="1200" dirty="0"/>
              <a:t> </a:t>
            </a:r>
            <a:r>
              <a:rPr lang="de-DE" sz="1200" dirty="0" err="1"/>
              <a:t>if</a:t>
            </a:r>
            <a:r>
              <a:rPr lang="de-DE" sz="1200" dirty="0"/>
              <a:t> Solution </a:t>
            </a:r>
            <a:r>
              <a:rPr lang="de-DE" sz="1200" dirty="0" err="1"/>
              <a:t>for</a:t>
            </a:r>
            <a:r>
              <a:rPr lang="de-DE" sz="1200" dirty="0"/>
              <a:t> </a:t>
            </a:r>
            <a:r>
              <a:rPr lang="de-DE" sz="1200" dirty="0" err="1"/>
              <a:t>whole</a:t>
            </a:r>
            <a:r>
              <a:rPr lang="de-DE" sz="1200" dirty="0"/>
              <a:t> </a:t>
            </a:r>
            <a:r>
              <a:rPr lang="de-DE" sz="1200" dirty="0" err="1"/>
              <a:t>problem</a:t>
            </a:r>
            <a:r>
              <a:rPr lang="de-DE" sz="1200" dirty="0"/>
              <a:t> </a:t>
            </a:r>
            <a:r>
              <a:rPr lang="de-DE" sz="1200" dirty="0" err="1"/>
              <a:t>found</a:t>
            </a:r>
            <a:r>
              <a:rPr lang="de-DE" sz="1200" dirty="0"/>
              <a:t> </a:t>
            </a:r>
            <a:r>
              <a:rPr lang="de-DE" sz="1200" dirty="0" err="1"/>
              <a:t>by</a:t>
            </a:r>
            <a:r>
              <a:rPr lang="de-DE" sz="1200" dirty="0"/>
              <a:t> </a:t>
            </a:r>
            <a:r>
              <a:rPr lang="de-DE" sz="1200" dirty="0" err="1"/>
              <a:t>combination</a:t>
            </a:r>
            <a:r>
              <a:rPr lang="de-DE" sz="1200" dirty="0"/>
              <a:t> </a:t>
            </a:r>
            <a:r>
              <a:rPr lang="de-DE" sz="1200" dirty="0" err="1"/>
              <a:t>of</a:t>
            </a:r>
            <a:r>
              <a:rPr lang="de-DE" sz="1200" dirty="0"/>
              <a:t> </a:t>
            </a:r>
            <a:r>
              <a:rPr lang="de-DE" sz="1200" dirty="0" err="1"/>
              <a:t>solutions</a:t>
            </a:r>
            <a:r>
              <a:rPr lang="de-DE" sz="1200" dirty="0"/>
              <a:t> </a:t>
            </a:r>
            <a:r>
              <a:rPr lang="de-DE" sz="1200" dirty="0" err="1"/>
              <a:t>for</a:t>
            </a:r>
            <a:r>
              <a:rPr lang="de-DE" sz="1200" dirty="0"/>
              <a:t> </a:t>
            </a:r>
            <a:r>
              <a:rPr lang="de-DE" sz="1200" dirty="0" err="1"/>
              <a:t>subproblems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Animation: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dirty="0" err="1"/>
              <a:t>For</a:t>
            </a:r>
            <a:r>
              <a:rPr lang="de-DE" sz="1200" dirty="0"/>
              <a:t> </a:t>
            </a:r>
            <a:r>
              <a:rPr lang="de-DE" sz="1200" dirty="0" err="1"/>
              <a:t>calculating</a:t>
            </a:r>
            <a:r>
              <a:rPr lang="de-DE" sz="1200" dirty="0"/>
              <a:t> </a:t>
            </a:r>
            <a:r>
              <a:rPr lang="de-DE" sz="1200" dirty="0" err="1"/>
              <a:t>this</a:t>
            </a:r>
            <a:r>
              <a:rPr lang="de-DE" sz="1200" dirty="0"/>
              <a:t> </a:t>
            </a:r>
            <a:r>
              <a:rPr lang="de-DE" sz="1200" dirty="0" err="1"/>
              <a:t>whole</a:t>
            </a:r>
            <a:r>
              <a:rPr lang="de-DE" sz="1200" dirty="0"/>
              <a:t> optimal </a:t>
            </a:r>
            <a:r>
              <a:rPr lang="de-DE" sz="1200" dirty="0" err="1"/>
              <a:t>policy</a:t>
            </a:r>
            <a:r>
              <a:rPr lang="de-DE" sz="1200" dirty="0"/>
              <a:t> (</a:t>
            </a:r>
            <a:r>
              <a:rPr lang="de-DE" sz="1200" dirty="0" err="1"/>
              <a:t>green</a:t>
            </a:r>
            <a:r>
              <a:rPr lang="de-DE" sz="1200" dirty="0"/>
              <a:t>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dirty="0" err="1"/>
              <a:t>We</a:t>
            </a:r>
            <a:r>
              <a:rPr lang="de-DE" sz="1200" dirty="0"/>
              <a:t> </a:t>
            </a:r>
            <a:r>
              <a:rPr lang="de-DE" sz="1200" dirty="0" err="1"/>
              <a:t>could</a:t>
            </a:r>
            <a:r>
              <a:rPr lang="de-DE" sz="1200" dirty="0"/>
              <a:t> </a:t>
            </a:r>
            <a:r>
              <a:rPr lang="de-DE" sz="1200" dirty="0" err="1"/>
              <a:t>have</a:t>
            </a:r>
            <a:r>
              <a:rPr lang="de-DE" sz="1200" dirty="0"/>
              <a:t> also </a:t>
            </a:r>
            <a:r>
              <a:rPr lang="de-DE" sz="1200" dirty="0" err="1"/>
              <a:t>calculated</a:t>
            </a:r>
            <a:r>
              <a:rPr lang="de-DE" sz="1200" dirty="0"/>
              <a:t> </a:t>
            </a:r>
            <a:r>
              <a:rPr lang="de-DE" sz="1200" dirty="0" err="1"/>
              <a:t>the</a:t>
            </a:r>
            <a:r>
              <a:rPr lang="de-DE" sz="1200" dirty="0"/>
              <a:t> </a:t>
            </a:r>
            <a:r>
              <a:rPr lang="de-DE" sz="1200" dirty="0" err="1"/>
              <a:t>subpaths</a:t>
            </a:r>
            <a:r>
              <a:rPr lang="de-DE" sz="1200" dirty="0"/>
              <a:t> </a:t>
            </a:r>
            <a:r>
              <a:rPr lang="de-DE" sz="1200" dirty="0" err="1"/>
              <a:t>from</a:t>
            </a:r>
            <a:r>
              <a:rPr lang="de-DE" sz="1200" dirty="0"/>
              <a:t> p-&gt;x &amp; x-&gt;</a:t>
            </a:r>
            <a:r>
              <a:rPr lang="de-DE" sz="1200" dirty="0" err="1"/>
              <a:t>goal</a:t>
            </a:r>
            <a:r>
              <a:rPr lang="de-DE" sz="1200" dirty="0"/>
              <a:t> </a:t>
            </a:r>
            <a:r>
              <a:rPr lang="de-DE" sz="1200" dirty="0" err="1"/>
              <a:t>which</a:t>
            </a:r>
            <a:r>
              <a:rPr lang="de-DE" sz="1200" dirty="0"/>
              <a:t> </a:t>
            </a:r>
            <a:r>
              <a:rPr lang="de-DE" sz="1200" dirty="0" err="1"/>
              <a:t>have</a:t>
            </a:r>
            <a:r>
              <a:rPr lang="de-DE" sz="1200" dirty="0"/>
              <a:t> to </a:t>
            </a:r>
            <a:r>
              <a:rPr lang="de-DE" sz="1200" dirty="0" err="1"/>
              <a:t>be</a:t>
            </a:r>
            <a:r>
              <a:rPr lang="de-DE" sz="1200" dirty="0"/>
              <a:t> </a:t>
            </a:r>
            <a:r>
              <a:rPr lang="de-DE" sz="1200" dirty="0" err="1"/>
              <a:t>the</a:t>
            </a:r>
            <a:r>
              <a:rPr lang="de-DE" sz="1200" dirty="0"/>
              <a:t> </a:t>
            </a:r>
            <a:r>
              <a:rPr lang="de-DE" sz="1200" dirty="0" err="1"/>
              <a:t>shortest</a:t>
            </a:r>
            <a:r>
              <a:rPr lang="de-DE" sz="1200" dirty="0"/>
              <a:t> </a:t>
            </a:r>
            <a:r>
              <a:rPr lang="de-DE" sz="1200" dirty="0" err="1"/>
              <a:t>paths</a:t>
            </a:r>
            <a:endParaRPr lang="de-DE" sz="12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dirty="0" err="1"/>
              <a:t>Could</a:t>
            </a:r>
            <a:r>
              <a:rPr lang="de-DE" sz="1200" dirty="0"/>
              <a:t> </a:t>
            </a:r>
            <a:r>
              <a:rPr lang="de-DE" sz="1200" dirty="0" err="1"/>
              <a:t>again</a:t>
            </a:r>
            <a:r>
              <a:rPr lang="de-DE" sz="1200" dirty="0"/>
              <a:t> </a:t>
            </a:r>
            <a:r>
              <a:rPr lang="de-DE" sz="1200" dirty="0" err="1"/>
              <a:t>split</a:t>
            </a:r>
            <a:r>
              <a:rPr lang="de-DE" sz="1200" dirty="0"/>
              <a:t> in x-&gt;y &amp; y-&gt;</a:t>
            </a:r>
            <a:r>
              <a:rPr lang="de-DE" sz="1200" dirty="0" err="1"/>
              <a:t>goal</a:t>
            </a:r>
            <a:endParaRPr lang="de-DE" sz="12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dirty="0"/>
              <a:t>Split down </a:t>
            </a:r>
            <a:r>
              <a:rPr lang="de-DE" sz="1200" dirty="0" err="1"/>
              <a:t>recursively</a:t>
            </a:r>
            <a:r>
              <a:rPr lang="de-DE" sz="1200" dirty="0"/>
              <a:t> </a:t>
            </a:r>
            <a:r>
              <a:rPr lang="de-DE" sz="1200" dirty="0" err="1"/>
              <a:t>until</a:t>
            </a:r>
            <a:r>
              <a:rPr lang="de-DE" sz="1200" dirty="0"/>
              <a:t> </a:t>
            </a:r>
            <a:r>
              <a:rPr lang="de-DE" sz="1200" dirty="0" err="1"/>
              <a:t>only</a:t>
            </a:r>
            <a:r>
              <a:rPr lang="de-DE" sz="1200" dirty="0"/>
              <a:t> </a:t>
            </a:r>
            <a:r>
              <a:rPr lang="de-DE" sz="1200" dirty="0" err="1"/>
              <a:t>one</a:t>
            </a:r>
            <a:r>
              <a:rPr lang="de-DE" sz="1200" dirty="0"/>
              <a:t> </a:t>
            </a:r>
            <a:r>
              <a:rPr lang="de-DE" sz="1200" dirty="0" err="1"/>
              <a:t>tile</a:t>
            </a:r>
            <a:r>
              <a:rPr lang="de-DE" sz="1200" dirty="0"/>
              <a:t> to </a:t>
            </a:r>
            <a:r>
              <a:rPr lang="de-DE" sz="1200" dirty="0" err="1"/>
              <a:t>next</a:t>
            </a:r>
            <a:r>
              <a:rPr lang="de-DE" sz="1200" dirty="0"/>
              <a:t> </a:t>
            </a:r>
            <a:r>
              <a:rPr lang="de-DE" sz="1200" dirty="0" err="1"/>
              <a:t>one</a:t>
            </a:r>
            <a:r>
              <a:rPr lang="de-DE" sz="1200" dirty="0"/>
              <a:t> and </a:t>
            </a:r>
            <a:r>
              <a:rPr lang="de-DE" sz="1200" dirty="0" err="1"/>
              <a:t>combine</a:t>
            </a:r>
            <a:r>
              <a:rPr lang="de-DE" sz="1200" dirty="0"/>
              <a:t> </a:t>
            </a:r>
            <a:r>
              <a:rPr lang="de-DE" sz="1200" dirty="0" err="1"/>
              <a:t>these</a:t>
            </a:r>
            <a:r>
              <a:rPr lang="de-DE" sz="1200" dirty="0"/>
              <a:t> </a:t>
            </a:r>
            <a:r>
              <a:rPr lang="de-DE" sz="1200" dirty="0" err="1"/>
              <a:t>solutions</a:t>
            </a:r>
            <a:r>
              <a:rPr lang="de-DE" sz="1200" dirty="0"/>
              <a:t> to </a:t>
            </a:r>
            <a:r>
              <a:rPr lang="de-DE" sz="1200" dirty="0" err="1"/>
              <a:t>whole</a:t>
            </a:r>
            <a:r>
              <a:rPr lang="de-DE" sz="1200" dirty="0"/>
              <a:t> </a:t>
            </a:r>
            <a:r>
              <a:rPr lang="de-DE" sz="1200" dirty="0" err="1"/>
              <a:t>solution</a:t>
            </a:r>
            <a:endParaRPr lang="de-DE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65302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Finished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characteristics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to </a:t>
            </a:r>
            <a:r>
              <a:rPr lang="de-DE" dirty="0" err="1"/>
              <a:t>how</a:t>
            </a:r>
            <a:r>
              <a:rPr lang="de-DE" dirty="0"/>
              <a:t> to </a:t>
            </a:r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apply</a:t>
            </a:r>
            <a:r>
              <a:rPr lang="de-DE" dirty="0"/>
              <a:t> Dynamic </a:t>
            </a:r>
            <a:r>
              <a:rPr lang="de-DE" dirty="0" err="1"/>
              <a:t>Programming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To </a:t>
            </a:r>
            <a:r>
              <a:rPr lang="de-DE" dirty="0" err="1"/>
              <a:t>solve</a:t>
            </a:r>
            <a:r>
              <a:rPr lang="de-DE" dirty="0"/>
              <a:t> Problems in Computer Science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08411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/>
              <a:t>Important</a:t>
            </a:r>
            <a:r>
              <a:rPr lang="de-DE" sz="1200" dirty="0"/>
              <a:t> Concept </a:t>
            </a:r>
            <a:r>
              <a:rPr lang="de-DE" sz="1200" dirty="0" err="1"/>
              <a:t>for</a:t>
            </a:r>
            <a:r>
              <a:rPr lang="de-DE" sz="1200" dirty="0"/>
              <a:t> DP </a:t>
            </a:r>
            <a:r>
              <a:rPr lang="de-DE" sz="1200" dirty="0" err="1"/>
              <a:t>is</a:t>
            </a:r>
            <a:r>
              <a:rPr lang="de-DE" sz="1200" dirty="0"/>
              <a:t> </a:t>
            </a:r>
            <a:r>
              <a:rPr lang="de-DE" sz="1200" dirty="0" err="1"/>
              <a:t>memozation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As </a:t>
            </a:r>
            <a:r>
              <a:rPr lang="de-DE" sz="1200" dirty="0" err="1"/>
              <a:t>result</a:t>
            </a:r>
            <a:r>
              <a:rPr lang="de-DE" sz="1200" dirty="0"/>
              <a:t> </a:t>
            </a:r>
            <a:r>
              <a:rPr lang="de-DE" sz="1200" dirty="0" err="1"/>
              <a:t>of</a:t>
            </a:r>
            <a:r>
              <a:rPr lang="de-DE" sz="1200" dirty="0"/>
              <a:t> </a:t>
            </a:r>
            <a:r>
              <a:rPr lang="de-DE" sz="1200" dirty="0" err="1"/>
              <a:t>overlapping</a:t>
            </a:r>
            <a:r>
              <a:rPr lang="de-DE" sz="1200" dirty="0"/>
              <a:t> </a:t>
            </a:r>
            <a:r>
              <a:rPr lang="de-DE" sz="1200" dirty="0" err="1"/>
              <a:t>subproblems</a:t>
            </a:r>
            <a:endParaRPr lang="de-DE" sz="12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dirty="0"/>
              <a:t>Problem </a:t>
            </a:r>
            <a:r>
              <a:rPr lang="de-DE" sz="1200" dirty="0" err="1"/>
              <a:t>can</a:t>
            </a:r>
            <a:r>
              <a:rPr lang="de-DE" sz="1200" dirty="0"/>
              <a:t> </a:t>
            </a:r>
            <a:r>
              <a:rPr lang="de-DE" sz="1200" dirty="0" err="1"/>
              <a:t>be</a:t>
            </a:r>
            <a:r>
              <a:rPr lang="de-DE" sz="1200" dirty="0"/>
              <a:t> </a:t>
            </a:r>
            <a:r>
              <a:rPr lang="de-DE" sz="1200" dirty="0" err="1"/>
              <a:t>broken</a:t>
            </a:r>
            <a:r>
              <a:rPr lang="de-DE" sz="1200" dirty="0"/>
              <a:t> down </a:t>
            </a:r>
            <a:r>
              <a:rPr lang="de-DE" sz="1200" dirty="0" err="1"/>
              <a:t>subproblems</a:t>
            </a:r>
            <a:endParaRPr lang="de-DE" sz="12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dirty="0" err="1"/>
              <a:t>For</a:t>
            </a:r>
            <a:r>
              <a:rPr lang="de-DE" sz="1200" dirty="0"/>
              <a:t> </a:t>
            </a:r>
            <a:r>
              <a:rPr lang="de-DE" sz="1200" dirty="0" err="1"/>
              <a:t>each</a:t>
            </a:r>
            <a:r>
              <a:rPr lang="de-DE" sz="1200" dirty="0"/>
              <a:t> </a:t>
            </a:r>
            <a:r>
              <a:rPr lang="de-DE" sz="1200" dirty="0" err="1"/>
              <a:t>subproblem</a:t>
            </a:r>
            <a:r>
              <a:rPr lang="de-DE" sz="1200" dirty="0"/>
              <a:t> </a:t>
            </a:r>
            <a:r>
              <a:rPr lang="de-DE" sz="1200" dirty="0" err="1"/>
              <a:t>calculate</a:t>
            </a:r>
            <a:r>
              <a:rPr lang="de-DE" sz="1200" dirty="0"/>
              <a:t> </a:t>
            </a:r>
            <a:r>
              <a:rPr lang="de-DE" sz="1200" dirty="0" err="1"/>
              <a:t>solution</a:t>
            </a:r>
            <a:endParaRPr lang="de-DE" sz="12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sz="1200" dirty="0" err="1"/>
              <a:t>Results</a:t>
            </a:r>
            <a:r>
              <a:rPr lang="de-DE" sz="1200" dirty="0"/>
              <a:t> </a:t>
            </a:r>
            <a:r>
              <a:rPr lang="de-DE" sz="1200" dirty="0" err="1"/>
              <a:t>can</a:t>
            </a:r>
            <a:r>
              <a:rPr lang="de-DE" sz="1200" dirty="0"/>
              <a:t> </a:t>
            </a:r>
            <a:r>
              <a:rPr lang="de-DE" sz="1200" dirty="0" err="1"/>
              <a:t>be</a:t>
            </a:r>
            <a:r>
              <a:rPr lang="de-DE" sz="1200" dirty="0"/>
              <a:t> </a:t>
            </a:r>
            <a:r>
              <a:rPr lang="de-DE" sz="1200" dirty="0" err="1"/>
              <a:t>stored</a:t>
            </a:r>
            <a:r>
              <a:rPr lang="de-DE" sz="1200" dirty="0"/>
              <a:t> in a </a:t>
            </a:r>
            <a:r>
              <a:rPr lang="de-DE" sz="1200" dirty="0" err="1"/>
              <a:t>table</a:t>
            </a:r>
            <a:r>
              <a:rPr lang="de-DE" sz="1200" dirty="0"/>
              <a:t>, so </a:t>
            </a:r>
            <a:r>
              <a:rPr lang="de-DE" sz="1200" dirty="0" err="1"/>
              <a:t>solution</a:t>
            </a:r>
            <a:r>
              <a:rPr lang="de-DE" sz="1200" dirty="0"/>
              <a:t> </a:t>
            </a:r>
            <a:r>
              <a:rPr lang="de-DE" sz="1200" dirty="0" err="1"/>
              <a:t>found</a:t>
            </a:r>
            <a:r>
              <a:rPr lang="de-DE" sz="1200" dirty="0"/>
              <a:t> </a:t>
            </a:r>
            <a:r>
              <a:rPr lang="de-DE" sz="1200" dirty="0" err="1"/>
              <a:t>pnly</a:t>
            </a:r>
            <a:r>
              <a:rPr lang="de-DE" sz="1200" dirty="0"/>
              <a:t> </a:t>
            </a:r>
            <a:r>
              <a:rPr lang="de-DE" sz="1200" dirty="0" err="1"/>
              <a:t>once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/>
              <a:t>If</a:t>
            </a:r>
            <a:r>
              <a:rPr lang="de-DE" sz="1200" dirty="0"/>
              <a:t> </a:t>
            </a:r>
            <a:r>
              <a:rPr lang="de-DE" sz="1200" dirty="0" err="1"/>
              <a:t>problem</a:t>
            </a:r>
            <a:r>
              <a:rPr lang="de-DE" sz="1200" dirty="0"/>
              <a:t> </a:t>
            </a:r>
            <a:r>
              <a:rPr lang="de-DE" sz="1200" dirty="0" err="1"/>
              <a:t>is</a:t>
            </a:r>
            <a:r>
              <a:rPr lang="de-DE" sz="1200" dirty="0"/>
              <a:t> </a:t>
            </a:r>
            <a:r>
              <a:rPr lang="de-DE" sz="1200" dirty="0" err="1"/>
              <a:t>reoccuring</a:t>
            </a:r>
            <a:r>
              <a:rPr lang="de-DE" sz="1200" dirty="0"/>
              <a:t>, </a:t>
            </a:r>
            <a:r>
              <a:rPr lang="de-DE" sz="1200" dirty="0" err="1"/>
              <a:t>use</a:t>
            </a:r>
            <a:r>
              <a:rPr lang="de-DE" sz="1200" dirty="0"/>
              <a:t> </a:t>
            </a:r>
            <a:r>
              <a:rPr lang="de-DE" sz="1200" dirty="0" err="1"/>
              <a:t>the</a:t>
            </a:r>
            <a:r>
              <a:rPr lang="de-DE" sz="1200" dirty="0"/>
              <a:t> </a:t>
            </a:r>
            <a:r>
              <a:rPr lang="de-DE" sz="1200" dirty="0" err="1"/>
              <a:t>cached</a:t>
            </a:r>
            <a:r>
              <a:rPr lang="de-DE" sz="1200" dirty="0"/>
              <a:t> </a:t>
            </a:r>
            <a:r>
              <a:rPr lang="de-DE" sz="1200" dirty="0" err="1"/>
              <a:t>result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This </a:t>
            </a:r>
            <a:r>
              <a:rPr lang="de-DE" sz="1200" dirty="0" err="1"/>
              <a:t>saves</a:t>
            </a:r>
            <a:r>
              <a:rPr lang="de-DE" sz="1200" dirty="0"/>
              <a:t> </a:t>
            </a:r>
            <a:r>
              <a:rPr lang="de-DE" sz="1200" dirty="0" err="1"/>
              <a:t>computation</a:t>
            </a:r>
            <a:r>
              <a:rPr lang="de-DE" sz="1200" dirty="0"/>
              <a:t> time </a:t>
            </a:r>
            <a:r>
              <a:rPr lang="de-DE" sz="1200" dirty="0" err="1"/>
              <a:t>for</a:t>
            </a:r>
            <a:r>
              <a:rPr lang="de-DE" sz="1200" dirty="0"/>
              <a:t> </a:t>
            </a:r>
            <a:r>
              <a:rPr lang="de-DE" sz="1200" dirty="0" err="1"/>
              <a:t>the</a:t>
            </a:r>
            <a:r>
              <a:rPr lang="de-DE" sz="1200" dirty="0"/>
              <a:t> </a:t>
            </a:r>
            <a:r>
              <a:rPr lang="de-DE" sz="1200" dirty="0" err="1"/>
              <a:t>tradeoff</a:t>
            </a:r>
            <a:r>
              <a:rPr lang="de-DE" sz="1200" dirty="0"/>
              <a:t> </a:t>
            </a:r>
            <a:r>
              <a:rPr lang="de-DE" sz="1200" dirty="0" err="1"/>
              <a:t>for</a:t>
            </a:r>
            <a:r>
              <a:rPr lang="de-DE" sz="1200" dirty="0"/>
              <a:t> </a:t>
            </a:r>
            <a:r>
              <a:rPr lang="de-DE" sz="1200" dirty="0" err="1"/>
              <a:t>memory</a:t>
            </a:r>
            <a:r>
              <a:rPr lang="de-DE" sz="1200" dirty="0"/>
              <a:t> </a:t>
            </a:r>
            <a:r>
              <a:rPr lang="de-DE" sz="1200" dirty="0" err="1"/>
              <a:t>usage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But in </a:t>
            </a:r>
            <a:r>
              <a:rPr lang="de-DE" dirty="0" err="1"/>
              <a:t>times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rapidly</a:t>
            </a:r>
            <a:r>
              <a:rPr lang="de-DE" dirty="0"/>
              <a:t> </a:t>
            </a:r>
            <a:r>
              <a:rPr lang="de-DE" dirty="0" err="1"/>
              <a:t>increasing</a:t>
            </a:r>
            <a:r>
              <a:rPr lang="de-DE" dirty="0"/>
              <a:t> 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sizes</a:t>
            </a:r>
            <a:r>
              <a:rPr lang="de-DE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And </a:t>
            </a:r>
            <a:r>
              <a:rPr lang="de-DE" dirty="0" err="1"/>
              <a:t>shrinking</a:t>
            </a:r>
            <a:r>
              <a:rPr lang="de-DE" dirty="0"/>
              <a:t> </a:t>
            </a:r>
            <a:r>
              <a:rPr lang="de-DE" dirty="0" err="1"/>
              <a:t>cost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Drawoff</a:t>
            </a:r>
            <a:r>
              <a:rPr lang="de-DE" dirty="0"/>
              <a:t> </a:t>
            </a:r>
            <a:r>
              <a:rPr lang="de-DE" dirty="0" err="1"/>
              <a:t>negligible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28519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lvl="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We</a:t>
                </a:r>
                <a:r>
                  <a:rPr lang="de-DE" dirty="0"/>
                  <a:t> </a:t>
                </a:r>
                <a:r>
                  <a:rPr lang="de-DE" dirty="0" err="1"/>
                  <a:t>want</a:t>
                </a:r>
                <a:r>
                  <a:rPr lang="de-DE" dirty="0"/>
                  <a:t> to find a </a:t>
                </a:r>
                <a:r>
                  <a:rPr lang="de-DE" dirty="0" err="1"/>
                  <a:t>relation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one</a:t>
                </a:r>
                <a:r>
                  <a:rPr lang="de-DE" dirty="0"/>
                  <a:t> </a:t>
                </a:r>
                <a:r>
                  <a:rPr lang="de-DE" dirty="0" err="1"/>
                  <a:t>step</a:t>
                </a:r>
                <a:r>
                  <a:rPr lang="de-DE" dirty="0"/>
                  <a:t> and </a:t>
                </a:r>
                <a:r>
                  <a:rPr lang="de-DE" dirty="0" err="1"/>
                  <a:t>it‘s</a:t>
                </a:r>
                <a:r>
                  <a:rPr lang="de-DE" dirty="0"/>
                  <a:t> </a:t>
                </a:r>
                <a:r>
                  <a:rPr lang="de-DE" dirty="0" err="1"/>
                  <a:t>predecessing</a:t>
                </a:r>
                <a:r>
                  <a:rPr lang="de-DE" dirty="0"/>
                  <a:t> </a:t>
                </a:r>
                <a:r>
                  <a:rPr lang="de-DE" dirty="0" err="1"/>
                  <a:t>step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This </a:t>
                </a:r>
                <a:r>
                  <a:rPr lang="de-DE" dirty="0" err="1"/>
                  <a:t>connection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called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Bellman</a:t>
                </a:r>
                <a:r>
                  <a:rPr lang="de-DE" dirty="0"/>
                  <a:t> </a:t>
                </a:r>
                <a:r>
                  <a:rPr lang="de-DE" dirty="0" err="1"/>
                  <a:t>equation</a:t>
                </a:r>
                <a:endParaRPr lang="de-DE" dirty="0"/>
              </a:p>
              <a:p>
                <a:pPr marL="171450" lvl="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de-DE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m:rPr>
                                <m:sty m:val="p"/>
                              </m:rPr>
                              <a:rPr lang="el-G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Γ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lim>
                        </m:limLow>
                      </m:fNam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de-DE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))}</m:t>
                        </m:r>
                      </m:e>
                    </m:func>
                  </m:oMath>
                </a14:m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Current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based</a:t>
                </a:r>
                <a:r>
                  <a:rPr lang="de-DE" dirty="0"/>
                  <a:t> on </a:t>
                </a:r>
                <a:r>
                  <a:rPr lang="de-DE" dirty="0" err="1"/>
                  <a:t>Payoff</a:t>
                </a:r>
                <a:r>
                  <a:rPr lang="de-DE" dirty="0"/>
                  <a:t> F and </a:t>
                </a:r>
                <a:r>
                  <a:rPr lang="de-DE" dirty="0" err="1"/>
                  <a:t>the</a:t>
                </a:r>
                <a:r>
                  <a:rPr lang="de-DE" dirty="0"/>
                  <a:t> Value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next</a:t>
                </a:r>
                <a:r>
                  <a:rPr lang="de-DE" dirty="0"/>
                  <a:t> </a:t>
                </a:r>
                <a:r>
                  <a:rPr lang="de-DE" dirty="0" err="1"/>
                  <a:t>best</a:t>
                </a:r>
                <a:r>
                  <a:rPr lang="de-DE" dirty="0"/>
                  <a:t> </a:t>
                </a:r>
                <a:r>
                  <a:rPr lang="de-DE" dirty="0" err="1"/>
                  <a:t>state</a:t>
                </a:r>
                <a:endParaRPr lang="de-DE" dirty="0"/>
              </a:p>
              <a:p>
                <a:pPr marL="171450" lvl="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this</a:t>
                </a:r>
                <a:r>
                  <a:rPr lang="de-DE" dirty="0"/>
                  <a:t> </a:t>
                </a:r>
                <a:r>
                  <a:rPr lang="de-DE" dirty="0" err="1"/>
                  <a:t>equation</a:t>
                </a:r>
                <a:r>
                  <a:rPr lang="de-DE" dirty="0"/>
                  <a:t> </a:t>
                </a:r>
                <a:r>
                  <a:rPr lang="de-DE" dirty="0" err="1"/>
                  <a:t>Bellman</a:t>
                </a:r>
                <a:r>
                  <a:rPr lang="de-DE" dirty="0"/>
                  <a:t> </a:t>
                </a:r>
                <a:r>
                  <a:rPr lang="de-DE" dirty="0" err="1"/>
                  <a:t>introduced</a:t>
                </a:r>
                <a:r>
                  <a:rPr lang="de-DE" dirty="0"/>
                  <a:t> an </a:t>
                </a:r>
                <a:r>
                  <a:rPr lang="de-DE" dirty="0" err="1"/>
                  <a:t>approach</a:t>
                </a:r>
                <a:r>
                  <a:rPr lang="de-DE" dirty="0"/>
                  <a:t> </a:t>
                </a:r>
                <a:r>
                  <a:rPr lang="de-DE" dirty="0" err="1"/>
                  <a:t>called</a:t>
                </a:r>
                <a:r>
                  <a:rPr lang="de-DE" dirty="0"/>
                  <a:t> </a:t>
                </a:r>
                <a:r>
                  <a:rPr lang="de-DE" dirty="0" err="1"/>
                  <a:t>backwards</a:t>
                </a:r>
                <a:r>
                  <a:rPr lang="de-DE" dirty="0"/>
                  <a:t> </a:t>
                </a:r>
                <a:r>
                  <a:rPr lang="de-DE" dirty="0" err="1"/>
                  <a:t>induction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Calculate</a:t>
                </a:r>
                <a:r>
                  <a:rPr lang="de-DE" dirty="0"/>
                  <a:t> at </a:t>
                </a:r>
                <a:r>
                  <a:rPr lang="de-DE" dirty="0" err="1"/>
                  <a:t>first</a:t>
                </a:r>
                <a:r>
                  <a:rPr lang="de-DE" dirty="0"/>
                  <a:t> optimal </a:t>
                </a:r>
                <a:r>
                  <a:rPr lang="de-DE" dirty="0" err="1"/>
                  <a:t>policy</a:t>
                </a:r>
                <a:r>
                  <a:rPr lang="de-DE" dirty="0"/>
                  <a:t> at </a:t>
                </a:r>
                <a:r>
                  <a:rPr lang="de-DE" dirty="0" err="1"/>
                  <a:t>timestep</a:t>
                </a:r>
                <a:r>
                  <a:rPr lang="de-DE" dirty="0"/>
                  <a:t> N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:r>
                  <a:rPr lang="de-DE" dirty="0" err="1"/>
                  <a:t>previous</a:t>
                </a:r>
                <a:r>
                  <a:rPr lang="de-DE" dirty="0"/>
                  <a:t> </a:t>
                </a:r>
                <a:r>
                  <a:rPr lang="de-DE" dirty="0" err="1"/>
                  <a:t>step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optimizing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future</a:t>
                </a:r>
                <a:r>
                  <a:rPr lang="de-DE" dirty="0"/>
                  <a:t> </a:t>
                </a:r>
                <a:r>
                  <a:rPr lang="de-DE" dirty="0" err="1"/>
                  <a:t>step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Apply</a:t>
                </a:r>
                <a:r>
                  <a:rPr lang="de-DE" dirty="0"/>
                  <a:t> </a:t>
                </a:r>
                <a:r>
                  <a:rPr lang="de-DE" dirty="0" err="1"/>
                  <a:t>this</a:t>
                </a:r>
                <a:r>
                  <a:rPr lang="de-DE" dirty="0"/>
                  <a:t> </a:t>
                </a:r>
                <a:r>
                  <a:rPr lang="de-DE" dirty="0" err="1"/>
                  <a:t>recursively</a:t>
                </a:r>
                <a:r>
                  <a:rPr lang="de-DE" dirty="0"/>
                  <a:t> to </a:t>
                </a:r>
                <a:r>
                  <a:rPr lang="de-DE" dirty="0" err="1"/>
                  <a:t>come</a:t>
                </a:r>
                <a:r>
                  <a:rPr lang="de-DE" dirty="0"/>
                  <a:t> to </a:t>
                </a:r>
                <a:r>
                  <a:rPr lang="de-DE" dirty="0" err="1"/>
                  <a:t>step</a:t>
                </a:r>
                <a:r>
                  <a:rPr lang="de-DE" dirty="0"/>
                  <a:t> 0 and </a:t>
                </a:r>
                <a:r>
                  <a:rPr lang="de-DE" dirty="0" err="1"/>
                  <a:t>have</a:t>
                </a:r>
                <a:r>
                  <a:rPr lang="de-DE" dirty="0"/>
                  <a:t> </a:t>
                </a:r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first</a:t>
                </a:r>
                <a:r>
                  <a:rPr lang="de-DE" dirty="0"/>
                  <a:t> </a:t>
                </a:r>
                <a:r>
                  <a:rPr lang="de-DE" dirty="0" err="1"/>
                  <a:t>period</a:t>
                </a:r>
                <a:r>
                  <a:rPr lang="de-DE" dirty="0"/>
                  <a:t> </a:t>
                </a:r>
                <a:r>
                  <a:rPr lang="de-DE" dirty="0" err="1"/>
                  <a:t>decision</a:t>
                </a:r>
                <a:r>
                  <a:rPr lang="de-DE" dirty="0"/>
                  <a:t> </a:t>
                </a:r>
                <a:r>
                  <a:rPr lang="de-DE" dirty="0" err="1"/>
                  <a:t>rule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Which</a:t>
                </a:r>
                <a:r>
                  <a:rPr lang="de-DE" dirty="0"/>
                  <a:t> </a:t>
                </a:r>
                <a:r>
                  <a:rPr lang="de-DE" dirty="0" err="1"/>
                  <a:t>explicitly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based</a:t>
                </a:r>
                <a:r>
                  <a:rPr lang="de-DE" dirty="0"/>
                  <a:t> on all </a:t>
                </a:r>
                <a:r>
                  <a:rPr lang="de-DE" dirty="0" err="1"/>
                  <a:t>futere</a:t>
                </a:r>
                <a:r>
                  <a:rPr lang="de-DE" dirty="0"/>
                  <a:t> </a:t>
                </a:r>
                <a:r>
                  <a:rPr lang="de-DE" dirty="0" err="1"/>
                  <a:t>decisions</a:t>
                </a:r>
                <a:r>
                  <a:rPr lang="de-DE" dirty="0"/>
                  <a:t> </a:t>
                </a:r>
                <a:r>
                  <a:rPr lang="de-DE" dirty="0" err="1"/>
                  <a:t>being</a:t>
                </a:r>
                <a:r>
                  <a:rPr lang="de-DE" dirty="0"/>
                  <a:t> </a:t>
                </a:r>
                <a:r>
                  <a:rPr lang="de-DE" dirty="0" err="1"/>
                  <a:t>made</a:t>
                </a:r>
                <a:r>
                  <a:rPr lang="de-DE" dirty="0"/>
                  <a:t> </a:t>
                </a:r>
                <a:r>
                  <a:rPr lang="de-DE" dirty="0" err="1"/>
                  <a:t>optimally</a:t>
                </a:r>
                <a:endParaRPr lang="de-DE" dirty="0"/>
              </a:p>
            </p:txBody>
          </p:sp>
        </mc:Choice>
        <mc:Fallback xmlns="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Bellman</a:t>
                </a:r>
                <a:r>
                  <a:rPr lang="de-DE" dirty="0"/>
                  <a:t> </a:t>
                </a:r>
                <a:r>
                  <a:rPr lang="de-DE" dirty="0" err="1"/>
                  <a:t>eq</a:t>
                </a:r>
                <a:r>
                  <a:rPr lang="de-DE" dirty="0"/>
                  <a:t>., </a:t>
                </a:r>
                <a:r>
                  <a:rPr lang="de-DE" dirty="0" err="1"/>
                  <a:t>referred</a:t>
                </a:r>
                <a:r>
                  <a:rPr lang="de-DE" dirty="0"/>
                  <a:t> to </a:t>
                </a:r>
                <a:r>
                  <a:rPr lang="de-DE" dirty="0" err="1"/>
                  <a:t>as</a:t>
                </a:r>
                <a:r>
                  <a:rPr lang="de-DE" dirty="0"/>
                  <a:t> DP </a:t>
                </a:r>
                <a:r>
                  <a:rPr lang="de-DE" dirty="0" err="1"/>
                  <a:t>eq</a:t>
                </a:r>
                <a:r>
                  <a:rPr lang="de-DE" dirty="0"/>
                  <a:t>. </a:t>
                </a:r>
                <a:r>
                  <a:rPr lang="de-DE" dirty="0" err="1"/>
                  <a:t>Necessary</a:t>
                </a:r>
                <a:r>
                  <a:rPr lang="de-DE" dirty="0"/>
                  <a:t> </a:t>
                </a:r>
                <a:r>
                  <a:rPr lang="de-DE" dirty="0" err="1"/>
                  <a:t>condition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optimality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states</a:t>
                </a:r>
                <a:r>
                  <a:rPr lang="de-DE" dirty="0"/>
                  <a:t> a </a:t>
                </a:r>
                <a:r>
                  <a:rPr lang="de-DE" dirty="0" err="1"/>
                  <a:t>relationship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decision</a:t>
                </a:r>
                <a:r>
                  <a:rPr lang="de-DE" dirty="0"/>
                  <a:t> </a:t>
                </a:r>
                <a:r>
                  <a:rPr lang="de-DE" dirty="0" err="1"/>
                  <a:t>problem</a:t>
                </a:r>
                <a:r>
                  <a:rPr lang="de-DE" dirty="0"/>
                  <a:t> at a </a:t>
                </a:r>
                <a:r>
                  <a:rPr lang="de-DE" dirty="0" err="1"/>
                  <a:t>certain</a:t>
                </a:r>
                <a:r>
                  <a:rPr lang="de-DE" dirty="0"/>
                  <a:t> </a:t>
                </a:r>
                <a:r>
                  <a:rPr lang="de-DE" dirty="0" err="1"/>
                  <a:t>timestep</a:t>
                </a:r>
                <a:r>
                  <a:rPr lang="de-DE" dirty="0"/>
                  <a:t> </a:t>
                </a:r>
                <a:r>
                  <a:rPr lang="de-DE" dirty="0" err="1"/>
                  <a:t>depending</a:t>
                </a:r>
                <a:r>
                  <a:rPr lang="de-DE" dirty="0"/>
                  <a:t> on </a:t>
                </a:r>
                <a:r>
                  <a:rPr lang="de-DE" dirty="0" err="1"/>
                  <a:t>outcome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initial </a:t>
                </a:r>
                <a:r>
                  <a:rPr lang="de-DE" dirty="0" err="1"/>
                  <a:t>choices</a:t>
                </a:r>
                <a:r>
                  <a:rPr lang="de-DE" dirty="0"/>
                  <a:t> and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remaining</a:t>
                </a:r>
                <a:r>
                  <a:rPr lang="de-DE" dirty="0"/>
                  <a:t> </a:t>
                </a:r>
                <a:r>
                  <a:rPr lang="de-DE" dirty="0" err="1"/>
                  <a:t>choices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This </a:t>
                </a:r>
                <a:r>
                  <a:rPr lang="de-DE" dirty="0" err="1"/>
                  <a:t>breaks</a:t>
                </a:r>
                <a:r>
                  <a:rPr lang="de-DE" dirty="0"/>
                  <a:t> down </a:t>
                </a:r>
                <a:r>
                  <a:rPr lang="de-DE" dirty="0" err="1"/>
                  <a:t>problem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:r>
                  <a:rPr lang="de-DE" dirty="0" err="1"/>
                  <a:t>subproblems</a:t>
                </a:r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principle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optimality</a:t>
                </a:r>
                <a:r>
                  <a:rPr lang="de-DE" dirty="0"/>
                  <a:t> </a:t>
                </a:r>
                <a:r>
                  <a:rPr lang="de-DE" dirty="0" err="1"/>
                  <a:t>suggests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At </a:t>
                </a:r>
                <a:r>
                  <a:rPr lang="de-DE" dirty="0" err="1"/>
                  <a:t>first</a:t>
                </a:r>
                <a:r>
                  <a:rPr lang="de-DE" dirty="0"/>
                  <a:t> </a:t>
                </a:r>
                <a:r>
                  <a:rPr lang="de-DE" dirty="0" err="1"/>
                  <a:t>some</a:t>
                </a:r>
                <a:r>
                  <a:rPr lang="de-DE" dirty="0"/>
                  <a:t> </a:t>
                </a:r>
                <a:r>
                  <a:rPr lang="de-DE" dirty="0" err="1"/>
                  <a:t>underlying</a:t>
                </a:r>
                <a:r>
                  <a:rPr lang="de-DE" dirty="0"/>
                  <a:t> </a:t>
                </a:r>
                <a:r>
                  <a:rPr lang="de-DE" dirty="0" err="1"/>
                  <a:t>concepts</a:t>
                </a:r>
                <a:r>
                  <a:rPr lang="de-DE" dirty="0"/>
                  <a:t>: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The </a:t>
                </a:r>
                <a:r>
                  <a:rPr lang="de-DE" dirty="0" err="1"/>
                  <a:t>objective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:r>
                  <a:rPr lang="de-DE" dirty="0" err="1"/>
                  <a:t>discribes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desired</a:t>
                </a:r>
                <a:r>
                  <a:rPr lang="de-DE" dirty="0"/>
                  <a:t> </a:t>
                </a:r>
                <a:r>
                  <a:rPr lang="de-DE" dirty="0" err="1"/>
                  <a:t>outcome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optimization</a:t>
                </a:r>
                <a:r>
                  <a:rPr lang="de-DE" dirty="0"/>
                  <a:t> </a:t>
                </a:r>
                <a:r>
                  <a:rPr lang="de-DE" dirty="0" err="1"/>
                  <a:t>problem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Maximize</a:t>
                </a:r>
                <a:r>
                  <a:rPr lang="de-DE" dirty="0"/>
                  <a:t> </a:t>
                </a:r>
                <a:r>
                  <a:rPr lang="de-DE" dirty="0" err="1"/>
                  <a:t>utility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Minimize</a:t>
                </a:r>
                <a:r>
                  <a:rPr lang="de-DE" dirty="0"/>
                  <a:t> </a:t>
                </a:r>
                <a:r>
                  <a:rPr lang="de-DE" dirty="0" err="1"/>
                  <a:t>pathlength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Maximize</a:t>
                </a:r>
                <a:r>
                  <a:rPr lang="de-DE" dirty="0"/>
                  <a:t> </a:t>
                </a:r>
                <a:r>
                  <a:rPr lang="de-DE" dirty="0" err="1"/>
                  <a:t>profit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DP </a:t>
                </a:r>
                <a:r>
                  <a:rPr lang="de-DE" dirty="0" err="1"/>
                  <a:t>needs</a:t>
                </a:r>
                <a:r>
                  <a:rPr lang="de-DE" dirty="0"/>
                  <a:t> to </a:t>
                </a:r>
                <a:r>
                  <a:rPr lang="de-DE" dirty="0" err="1"/>
                  <a:t>keep</a:t>
                </a:r>
                <a:r>
                  <a:rPr lang="de-DE" dirty="0"/>
                  <a:t> track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current</a:t>
                </a:r>
                <a:r>
                  <a:rPr lang="de-DE" dirty="0"/>
                  <a:t> </a:t>
                </a:r>
                <a:r>
                  <a:rPr lang="de-DE" dirty="0" err="1"/>
                  <a:t>state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system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Break down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:r>
                  <a:rPr lang="de-DE" dirty="0" err="1"/>
                  <a:t>subproblems</a:t>
                </a:r>
                <a:r>
                  <a:rPr lang="de-DE" dirty="0"/>
                  <a:t>,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information</a:t>
                </a:r>
                <a:r>
                  <a:rPr lang="de-DE" dirty="0"/>
                  <a:t> </a:t>
                </a:r>
                <a:r>
                  <a:rPr lang="de-DE" dirty="0" err="1"/>
                  <a:t>about</a:t>
                </a:r>
                <a:r>
                  <a:rPr lang="de-DE" dirty="0"/>
                  <a:t> </a:t>
                </a:r>
                <a:r>
                  <a:rPr lang="de-DE" dirty="0" err="1"/>
                  <a:t>current</a:t>
                </a:r>
                <a:r>
                  <a:rPr lang="de-DE" dirty="0"/>
                  <a:t> </a:t>
                </a:r>
                <a:r>
                  <a:rPr lang="de-DE" dirty="0" err="1"/>
                  <a:t>situation</a:t>
                </a:r>
                <a:r>
                  <a:rPr lang="de-DE" dirty="0"/>
                  <a:t> </a:t>
                </a:r>
                <a:r>
                  <a:rPr lang="de-DE" dirty="0" err="1"/>
                  <a:t>stored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Next </a:t>
                </a:r>
                <a:r>
                  <a:rPr lang="de-DE" dirty="0" err="1"/>
                  <a:t>state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affected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controls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== </a:t>
                </a:r>
                <a:r>
                  <a:rPr lang="de-DE" dirty="0" err="1"/>
                  <a:t>Transformations</a:t>
                </a:r>
                <a:r>
                  <a:rPr lang="de-DE" dirty="0"/>
                  <a:t> == </a:t>
                </a:r>
                <a:r>
                  <a:rPr lang="de-DE" dirty="0" err="1"/>
                  <a:t>best</a:t>
                </a:r>
                <a:r>
                  <a:rPr lang="de-DE" dirty="0"/>
                  <a:t> </a:t>
                </a:r>
                <a:r>
                  <a:rPr lang="de-DE" dirty="0" err="1"/>
                  <a:t>next</a:t>
                </a:r>
                <a:r>
                  <a:rPr lang="de-DE" dirty="0"/>
                  <a:t> </a:t>
                </a:r>
                <a:r>
                  <a:rPr lang="de-DE" dirty="0" err="1"/>
                  <a:t>decision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We</a:t>
                </a:r>
                <a:r>
                  <a:rPr lang="de-DE" dirty="0"/>
                  <a:t> </a:t>
                </a:r>
                <a:r>
                  <a:rPr lang="de-DE" dirty="0" err="1"/>
                  <a:t>want</a:t>
                </a:r>
                <a:r>
                  <a:rPr lang="de-DE" dirty="0"/>
                  <a:t> to find a </a:t>
                </a:r>
                <a:r>
                  <a:rPr lang="de-DE" dirty="0" err="1"/>
                  <a:t>interconnection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controls</a:t>
                </a:r>
                <a:r>
                  <a:rPr lang="de-DE" dirty="0"/>
                  <a:t> and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objective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Means</a:t>
                </a:r>
                <a:r>
                  <a:rPr lang="de-DE" dirty="0"/>
                  <a:t> </a:t>
                </a:r>
                <a:r>
                  <a:rPr lang="de-DE" dirty="0" err="1"/>
                  <a:t>finding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optimal </a:t>
                </a:r>
                <a:r>
                  <a:rPr lang="de-DE" dirty="0" err="1"/>
                  <a:t>decision</a:t>
                </a:r>
                <a:r>
                  <a:rPr lang="de-DE" dirty="0"/>
                  <a:t> </a:t>
                </a:r>
                <a:r>
                  <a:rPr lang="de-DE" dirty="0" err="1"/>
                  <a:t>rule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Equals </a:t>
                </a:r>
                <a:r>
                  <a:rPr lang="de-DE" dirty="0" err="1"/>
                  <a:t>finding</a:t>
                </a:r>
                <a:r>
                  <a:rPr lang="de-DE" dirty="0"/>
                  <a:t> a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:r>
                  <a:rPr lang="de-DE" dirty="0" err="1"/>
                  <a:t>achieving</a:t>
                </a:r>
                <a:r>
                  <a:rPr lang="de-DE" dirty="0"/>
                  <a:t> </a:t>
                </a:r>
                <a:r>
                  <a:rPr lang="de-DE" dirty="0" err="1"/>
                  <a:t>best</a:t>
                </a:r>
                <a:r>
                  <a:rPr lang="de-DE" dirty="0"/>
                  <a:t> </a:t>
                </a:r>
                <a:r>
                  <a:rPr lang="de-DE" dirty="0" err="1"/>
                  <a:t>posiible</a:t>
                </a:r>
                <a:r>
                  <a:rPr lang="de-DE" dirty="0"/>
                  <a:t> </a:t>
                </a:r>
                <a:r>
                  <a:rPr lang="de-DE" dirty="0" err="1"/>
                  <a:t>outcome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objective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Write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a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state</a:t>
                </a:r>
                <a:r>
                  <a:rPr lang="de-DE" dirty="0"/>
                  <a:t> to find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endParaRPr lang="de-DE" dirty="0"/>
              </a:p>
              <a:p>
                <a:pPr marL="171450" lvl="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Now</a:t>
                </a:r>
                <a:r>
                  <a:rPr lang="de-DE" dirty="0"/>
                  <a:t> </a:t>
                </a:r>
                <a:r>
                  <a:rPr lang="de-DE" dirty="0" err="1"/>
                  <a:t>when</a:t>
                </a:r>
                <a:r>
                  <a:rPr lang="de-DE" dirty="0"/>
                  <a:t> </a:t>
                </a:r>
                <a:r>
                  <a:rPr lang="de-DE" dirty="0" err="1"/>
                  <a:t>having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, </a:t>
                </a:r>
                <a:r>
                  <a:rPr lang="de-DE" dirty="0" err="1"/>
                  <a:t>we</a:t>
                </a:r>
                <a:r>
                  <a:rPr lang="de-DE" dirty="0"/>
                  <a:t> </a:t>
                </a:r>
                <a:r>
                  <a:rPr lang="de-DE" dirty="0" err="1"/>
                  <a:t>want</a:t>
                </a:r>
                <a:r>
                  <a:rPr lang="de-DE" dirty="0"/>
                  <a:t> to find a </a:t>
                </a:r>
                <a:r>
                  <a:rPr lang="de-DE" dirty="0" err="1"/>
                  <a:t>relation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one</a:t>
                </a:r>
                <a:r>
                  <a:rPr lang="de-DE" dirty="0"/>
                  <a:t> </a:t>
                </a:r>
                <a:r>
                  <a:rPr lang="de-DE" dirty="0" err="1"/>
                  <a:t>step</a:t>
                </a:r>
                <a:r>
                  <a:rPr lang="de-DE" dirty="0"/>
                  <a:t> and </a:t>
                </a:r>
                <a:r>
                  <a:rPr lang="de-DE" dirty="0" err="1"/>
                  <a:t>it‘s</a:t>
                </a:r>
                <a:r>
                  <a:rPr lang="de-DE" dirty="0"/>
                  <a:t> </a:t>
                </a:r>
                <a:r>
                  <a:rPr lang="de-DE" dirty="0" err="1"/>
                  <a:t>predecessing</a:t>
                </a:r>
                <a:r>
                  <a:rPr lang="de-DE" dirty="0"/>
                  <a:t> </a:t>
                </a:r>
                <a:r>
                  <a:rPr lang="de-DE" dirty="0" err="1"/>
                  <a:t>step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Thereof</a:t>
                </a:r>
                <a:r>
                  <a:rPr lang="de-DE" dirty="0"/>
                  <a:t> </a:t>
                </a:r>
                <a:r>
                  <a:rPr lang="de-DE" dirty="0" err="1"/>
                  <a:t>we</a:t>
                </a:r>
                <a:r>
                  <a:rPr lang="de-DE" dirty="0"/>
                  <a:t>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solve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recursively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This </a:t>
                </a:r>
                <a:r>
                  <a:rPr lang="de-DE" dirty="0" err="1"/>
                  <a:t>connection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called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Bellman</a:t>
                </a:r>
                <a:r>
                  <a:rPr lang="de-DE" dirty="0"/>
                  <a:t> </a:t>
                </a:r>
                <a:r>
                  <a:rPr lang="de-DE" dirty="0" err="1"/>
                  <a:t>equation</a:t>
                </a:r>
                <a:endParaRPr lang="de-DE" dirty="0"/>
              </a:p>
              <a:p>
                <a:pPr marL="171450" lvl="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this</a:t>
                </a:r>
                <a:r>
                  <a:rPr lang="de-DE" dirty="0"/>
                  <a:t> </a:t>
                </a:r>
                <a:r>
                  <a:rPr lang="de-DE" dirty="0" err="1"/>
                  <a:t>equation</a:t>
                </a:r>
                <a:r>
                  <a:rPr lang="de-DE" dirty="0"/>
                  <a:t> </a:t>
                </a:r>
                <a:r>
                  <a:rPr lang="de-DE" dirty="0" err="1"/>
                  <a:t>Bellman</a:t>
                </a:r>
                <a:r>
                  <a:rPr lang="de-DE" dirty="0"/>
                  <a:t> </a:t>
                </a:r>
                <a:r>
                  <a:rPr lang="de-DE" dirty="0" err="1"/>
                  <a:t>introduced</a:t>
                </a:r>
                <a:r>
                  <a:rPr lang="de-DE" dirty="0"/>
                  <a:t> an </a:t>
                </a:r>
                <a:r>
                  <a:rPr lang="de-DE" dirty="0" err="1"/>
                  <a:t>approach</a:t>
                </a:r>
                <a:r>
                  <a:rPr lang="de-DE" dirty="0"/>
                  <a:t> </a:t>
                </a:r>
                <a:r>
                  <a:rPr lang="de-DE" dirty="0" err="1"/>
                  <a:t>called</a:t>
                </a:r>
                <a:r>
                  <a:rPr lang="de-DE" dirty="0"/>
                  <a:t> </a:t>
                </a:r>
                <a:r>
                  <a:rPr lang="de-DE" dirty="0" err="1"/>
                  <a:t>backwards</a:t>
                </a:r>
                <a:r>
                  <a:rPr lang="de-DE" dirty="0"/>
                  <a:t> </a:t>
                </a:r>
                <a:r>
                  <a:rPr lang="de-DE" dirty="0" err="1"/>
                  <a:t>induction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Calculate</a:t>
                </a:r>
                <a:r>
                  <a:rPr lang="de-DE" dirty="0"/>
                  <a:t> at </a:t>
                </a:r>
                <a:r>
                  <a:rPr lang="de-DE" dirty="0" err="1"/>
                  <a:t>first</a:t>
                </a:r>
                <a:r>
                  <a:rPr lang="de-DE" dirty="0"/>
                  <a:t> optimal </a:t>
                </a:r>
                <a:r>
                  <a:rPr lang="de-DE" dirty="0" err="1"/>
                  <a:t>policy</a:t>
                </a:r>
                <a:r>
                  <a:rPr lang="de-DE" dirty="0"/>
                  <a:t> at </a:t>
                </a:r>
                <a:r>
                  <a:rPr lang="de-DE" dirty="0" err="1"/>
                  <a:t>timestep</a:t>
                </a:r>
                <a:r>
                  <a:rPr lang="de-DE" dirty="0"/>
                  <a:t> N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:r>
                  <a:rPr lang="de-DE" dirty="0" err="1"/>
                  <a:t>previous</a:t>
                </a:r>
                <a:r>
                  <a:rPr lang="de-DE" dirty="0"/>
                  <a:t> </a:t>
                </a:r>
                <a:r>
                  <a:rPr lang="de-DE" dirty="0" err="1"/>
                  <a:t>step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optimizing</a:t>
                </a:r>
                <a:r>
                  <a:rPr lang="de-DE" dirty="0"/>
                  <a:t> </a:t>
                </a:r>
                <a:r>
                  <a:rPr lang="de-DE" dirty="0" err="1"/>
                  <a:t>objective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and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future</a:t>
                </a:r>
                <a:r>
                  <a:rPr lang="de-DE" dirty="0"/>
                  <a:t> </a:t>
                </a:r>
                <a:r>
                  <a:rPr lang="de-DE" dirty="0" err="1"/>
                  <a:t>step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Apply</a:t>
                </a:r>
                <a:r>
                  <a:rPr lang="de-DE" dirty="0"/>
                  <a:t> </a:t>
                </a:r>
                <a:r>
                  <a:rPr lang="de-DE" dirty="0" err="1"/>
                  <a:t>this</a:t>
                </a:r>
                <a:r>
                  <a:rPr lang="de-DE" dirty="0"/>
                  <a:t> </a:t>
                </a:r>
                <a:r>
                  <a:rPr lang="de-DE" dirty="0" err="1"/>
                  <a:t>recursively</a:t>
                </a:r>
                <a:r>
                  <a:rPr lang="de-DE" dirty="0"/>
                  <a:t> to </a:t>
                </a:r>
                <a:r>
                  <a:rPr lang="de-DE" dirty="0" err="1"/>
                  <a:t>come</a:t>
                </a:r>
                <a:r>
                  <a:rPr lang="de-DE" dirty="0"/>
                  <a:t> to </a:t>
                </a:r>
                <a:r>
                  <a:rPr lang="de-DE" dirty="0" err="1"/>
                  <a:t>step</a:t>
                </a:r>
                <a:r>
                  <a:rPr lang="de-DE" dirty="0"/>
                  <a:t> 0 and </a:t>
                </a:r>
                <a:r>
                  <a:rPr lang="de-DE" dirty="0" err="1"/>
                  <a:t>have</a:t>
                </a:r>
                <a:r>
                  <a:rPr lang="de-DE" dirty="0"/>
                  <a:t> </a:t>
                </a:r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first</a:t>
                </a:r>
                <a:r>
                  <a:rPr lang="de-DE" dirty="0"/>
                  <a:t> </a:t>
                </a:r>
                <a:r>
                  <a:rPr lang="de-DE" dirty="0" err="1"/>
                  <a:t>period</a:t>
                </a:r>
                <a:r>
                  <a:rPr lang="de-DE" dirty="0"/>
                  <a:t> </a:t>
                </a:r>
                <a:r>
                  <a:rPr lang="de-DE" dirty="0" err="1"/>
                  <a:t>decision</a:t>
                </a:r>
                <a:r>
                  <a:rPr lang="de-DE" dirty="0"/>
                  <a:t> </a:t>
                </a:r>
                <a:r>
                  <a:rPr lang="de-DE" dirty="0" err="1"/>
                  <a:t>rule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Which</a:t>
                </a:r>
                <a:r>
                  <a:rPr lang="de-DE" dirty="0"/>
                  <a:t> </a:t>
                </a:r>
                <a:r>
                  <a:rPr lang="de-DE" dirty="0" err="1"/>
                  <a:t>explicitly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based</a:t>
                </a:r>
                <a:r>
                  <a:rPr lang="de-DE" dirty="0"/>
                  <a:t> on all </a:t>
                </a:r>
                <a:r>
                  <a:rPr lang="de-DE" dirty="0" err="1"/>
                  <a:t>futere</a:t>
                </a:r>
                <a:r>
                  <a:rPr lang="de-DE" dirty="0"/>
                  <a:t> </a:t>
                </a:r>
                <a:r>
                  <a:rPr lang="de-DE" dirty="0" err="1"/>
                  <a:t>decisions</a:t>
                </a:r>
                <a:r>
                  <a:rPr lang="de-DE" dirty="0"/>
                  <a:t> </a:t>
                </a:r>
                <a:r>
                  <a:rPr lang="de-DE" dirty="0" err="1"/>
                  <a:t>being</a:t>
                </a:r>
                <a:r>
                  <a:rPr lang="de-DE" dirty="0"/>
                  <a:t> </a:t>
                </a:r>
                <a:r>
                  <a:rPr lang="de-DE" dirty="0" err="1"/>
                  <a:t>made</a:t>
                </a:r>
                <a:r>
                  <a:rPr lang="de-DE" dirty="0"/>
                  <a:t> </a:t>
                </a:r>
                <a:r>
                  <a:rPr lang="de-DE" dirty="0" err="1"/>
                  <a:t>optimally</a:t>
                </a:r>
                <a:endParaRPr lang="de-DE" dirty="0"/>
              </a:p>
              <a:p>
                <a:pPr marL="171450" lvl="0" indent="-171450">
                  <a:buFont typeface="Arial" panose="020B0604020202020204" pitchFamily="34" charset="0"/>
                  <a:buChar char="•"/>
                </a:pPr>
                <a:r>
                  <a:rPr lang="de-DE" i="0">
                    <a:latin typeface="Cambria Math" panose="02040503050406030204" pitchFamily="18" charset="0"/>
                  </a:rPr>
                  <a:t>𝑉(</a:t>
                </a:r>
                <a:r>
                  <a:rPr lang="de-DE" b="0" i="0">
                    <a:latin typeface="Cambria Math" panose="02040503050406030204" pitchFamily="18" charset="0"/>
                  </a:rPr>
                  <a:t>𝑥)</a:t>
                </a:r>
                <a:r>
                  <a:rPr lang="de-DE" i="0">
                    <a:latin typeface="Cambria Math" panose="02040503050406030204" pitchFamily="18" charset="0"/>
                  </a:rPr>
                  <a:t>=max┬(</a:t>
                </a:r>
                <a:r>
                  <a:rPr lang="de-DE" b="0" i="0">
                    <a:latin typeface="Cambria Math" panose="02040503050406030204" pitchFamily="18" charset="0"/>
                  </a:rPr>
                  <a:t>𝑎∈</a:t>
                </a:r>
                <a:r>
                  <a:rPr lang="el-GR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Γ</a:t>
                </a:r>
                <a:r>
                  <a:rPr lang="de-DE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(𝑥))⁡〖</a:t>
                </a:r>
                <a:r>
                  <a:rPr lang="de-DE" b="0" i="0">
                    <a:latin typeface="Cambria Math" panose="02040503050406030204" pitchFamily="18" charset="0"/>
                  </a:rPr>
                  <a:t> </a:t>
                </a:r>
                <a:r>
                  <a:rPr lang="de-DE" i="0">
                    <a:latin typeface="Cambria Math" panose="02040503050406030204" pitchFamily="18" charset="0"/>
                  </a:rPr>
                  <a:t>{𝐹(</a:t>
                </a:r>
                <a:r>
                  <a:rPr lang="de-DE" b="0" i="0">
                    <a:latin typeface="Cambria Math" panose="02040503050406030204" pitchFamily="18" charset="0"/>
                  </a:rPr>
                  <a:t>𝑥</a:t>
                </a:r>
                <a:r>
                  <a:rPr lang="de-DE" i="0">
                    <a:latin typeface="Cambria Math" panose="02040503050406030204" pitchFamily="18" charset="0"/>
                  </a:rPr>
                  <a:t>,</a:t>
                </a:r>
                <a:r>
                  <a:rPr lang="de-DE" b="0" i="0">
                    <a:latin typeface="Cambria Math" panose="02040503050406030204" pitchFamily="18" charset="0"/>
                  </a:rPr>
                  <a:t>𝑎)</a:t>
                </a:r>
                <a:r>
                  <a:rPr lang="de-DE" i="0">
                    <a:latin typeface="Cambria Math" panose="02040503050406030204" pitchFamily="18" charset="0"/>
                  </a:rPr>
                  <a:t>+𝑉</a:t>
                </a:r>
                <a:r>
                  <a:rPr lang="de-DE" b="0" i="0">
                    <a:latin typeface="Cambria Math" panose="02040503050406030204" pitchFamily="18" charset="0"/>
                  </a:rPr>
                  <a:t>(𝑇(𝑥,𝑎))}〗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Current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based</a:t>
                </a:r>
                <a:r>
                  <a:rPr lang="de-DE" dirty="0"/>
                  <a:t> on </a:t>
                </a:r>
                <a:r>
                  <a:rPr lang="de-DE" dirty="0" err="1"/>
                  <a:t>Payoff</a:t>
                </a:r>
                <a:r>
                  <a:rPr lang="de-DE" dirty="0"/>
                  <a:t> F and </a:t>
                </a:r>
                <a:r>
                  <a:rPr lang="de-DE" dirty="0" err="1"/>
                  <a:t>the</a:t>
                </a:r>
                <a:r>
                  <a:rPr lang="de-DE" dirty="0"/>
                  <a:t> Value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next</a:t>
                </a:r>
                <a:r>
                  <a:rPr lang="de-DE" dirty="0"/>
                  <a:t> </a:t>
                </a:r>
                <a:r>
                  <a:rPr lang="de-DE" dirty="0" err="1"/>
                  <a:t>best</a:t>
                </a:r>
                <a:r>
                  <a:rPr lang="de-DE" dirty="0"/>
                  <a:t> </a:t>
                </a:r>
                <a:r>
                  <a:rPr lang="de-DE" dirty="0" err="1"/>
                  <a:t>state</a:t>
                </a:r>
                <a:endParaRPr lang="de-DE" dirty="0"/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07930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After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having</a:t>
            </a:r>
            <a:r>
              <a:rPr lang="de-DE" dirty="0"/>
              <a:t> </a:t>
            </a:r>
            <a:r>
              <a:rPr lang="de-DE" dirty="0" err="1"/>
              <a:t>cleared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fundamentals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And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stated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Mathematical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to </a:t>
            </a:r>
            <a:r>
              <a:rPr lang="de-DE" dirty="0" err="1"/>
              <a:t>solve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DP </a:t>
            </a:r>
            <a:r>
              <a:rPr lang="de-DE" dirty="0" err="1"/>
              <a:t>equations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maze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6933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Initial </a:t>
            </a:r>
            <a:r>
              <a:rPr lang="de-DE" dirty="0" err="1"/>
              <a:t>task</a:t>
            </a:r>
            <a:r>
              <a:rPr lang="de-DE" dirty="0"/>
              <a:t> was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maze</a:t>
            </a:r>
            <a:r>
              <a:rPr lang="de-DE" dirty="0"/>
              <a:t> </a:t>
            </a:r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gripmap</a:t>
            </a:r>
            <a:r>
              <a:rPr lang="de-DE" dirty="0"/>
              <a:t> </a:t>
            </a:r>
            <a:r>
              <a:rPr lang="de-DE" dirty="0" err="1"/>
              <a:t>containing</a:t>
            </a:r>
            <a:r>
              <a:rPr lang="de-DE" dirty="0"/>
              <a:t> </a:t>
            </a:r>
            <a:r>
              <a:rPr lang="de-DE" dirty="0" err="1"/>
              <a:t>walls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Find </a:t>
            </a:r>
            <a:r>
              <a:rPr lang="de-DE" dirty="0" err="1"/>
              <a:t>therefore</a:t>
            </a:r>
            <a:r>
              <a:rPr lang="de-DE" dirty="0"/>
              <a:t> optimal </a:t>
            </a:r>
            <a:r>
              <a:rPr lang="de-DE" dirty="0" err="1"/>
              <a:t>policies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equal</a:t>
            </a:r>
            <a:r>
              <a:rPr lang="de-DE" dirty="0"/>
              <a:t> to </a:t>
            </a:r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v(</a:t>
            </a:r>
            <a:r>
              <a:rPr lang="de-DE" dirty="0" err="1"/>
              <a:t>i,j</a:t>
            </a:r>
            <a:r>
              <a:rPr lang="de-DE" dirty="0"/>
              <a:t>)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tile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derived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Define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length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shortest</a:t>
            </a:r>
            <a:r>
              <a:rPr lang="de-DE" dirty="0"/>
              <a:t> </a:t>
            </a:r>
            <a:r>
              <a:rPr lang="de-DE" dirty="0" err="1"/>
              <a:t>path</a:t>
            </a:r>
            <a:r>
              <a:rPr lang="de-DE" dirty="0"/>
              <a:t> to a </a:t>
            </a:r>
            <a:r>
              <a:rPr lang="de-DE" dirty="0" err="1"/>
              <a:t>goal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I </a:t>
            </a:r>
            <a:r>
              <a:rPr lang="de-DE" dirty="0" err="1"/>
              <a:t>define</a:t>
            </a:r>
            <a:r>
              <a:rPr lang="de-DE" dirty="0"/>
              <a:t> at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cost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eigther</a:t>
            </a:r>
            <a:r>
              <a:rPr lang="de-DE" dirty="0"/>
              <a:t> </a:t>
            </a:r>
            <a:r>
              <a:rPr lang="de-DE" dirty="0" err="1"/>
              <a:t>infty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looking</a:t>
            </a:r>
            <a:r>
              <a:rPr lang="de-DE" dirty="0"/>
              <a:t> at </a:t>
            </a:r>
            <a:r>
              <a:rPr lang="de-DE" dirty="0" err="1"/>
              <a:t>tile</a:t>
            </a:r>
            <a:r>
              <a:rPr lang="de-DE" dirty="0"/>
              <a:t> not in </a:t>
            </a:r>
            <a:r>
              <a:rPr lang="de-DE" dirty="0" err="1"/>
              <a:t>maze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in M(</a:t>
            </a:r>
            <a:r>
              <a:rPr lang="de-DE" dirty="0" err="1"/>
              <a:t>i,j</a:t>
            </a:r>
            <a:r>
              <a:rPr lang="de-DE" dirty="0"/>
              <a:t>), </a:t>
            </a:r>
            <a:r>
              <a:rPr lang="de-DE" dirty="0" err="1"/>
              <a:t>being</a:t>
            </a:r>
            <a:r>
              <a:rPr lang="de-DE" dirty="0"/>
              <a:t> also </a:t>
            </a:r>
            <a:r>
              <a:rPr lang="de-DE" dirty="0" err="1"/>
              <a:t>infty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wall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First </a:t>
            </a:r>
            <a:r>
              <a:rPr lang="de-DE" dirty="0" err="1"/>
              <a:t>the</a:t>
            </a:r>
            <a:r>
              <a:rPr lang="de-DE" dirty="0"/>
              <a:t> trivial </a:t>
            </a:r>
            <a:r>
              <a:rPr lang="de-DE" dirty="0" err="1"/>
              <a:t>cases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Infty</a:t>
            </a:r>
            <a:r>
              <a:rPr lang="de-DE" dirty="0"/>
              <a:t>,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cost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infty</a:t>
            </a:r>
            <a:r>
              <a:rPr lang="de-DE" dirty="0"/>
              <a:t> == out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maze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wall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de-DE" dirty="0" err="1"/>
              <a:t>Length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shortest</a:t>
            </a:r>
            <a:r>
              <a:rPr lang="de-DE" dirty="0"/>
              <a:t> </a:t>
            </a:r>
            <a:r>
              <a:rPr lang="de-DE" dirty="0" err="1"/>
              <a:t>path</a:t>
            </a:r>
            <a:r>
              <a:rPr lang="de-DE" dirty="0"/>
              <a:t> infinite </a:t>
            </a:r>
            <a:r>
              <a:rPr lang="de-DE" dirty="0" err="1"/>
              <a:t>cause</a:t>
            </a:r>
            <a:r>
              <a:rPr lang="de-DE" dirty="0"/>
              <a:t> </a:t>
            </a:r>
            <a:r>
              <a:rPr lang="de-DE" dirty="0" err="1"/>
              <a:t>never</a:t>
            </a:r>
            <a:r>
              <a:rPr lang="de-DE" dirty="0"/>
              <a:t> </a:t>
            </a:r>
            <a:r>
              <a:rPr lang="de-DE" dirty="0" err="1"/>
              <a:t>reaching</a:t>
            </a:r>
            <a:r>
              <a:rPr lang="de-DE" dirty="0"/>
              <a:t> </a:t>
            </a:r>
            <a:r>
              <a:rPr lang="de-DE" dirty="0" err="1"/>
              <a:t>goal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Or</a:t>
            </a:r>
            <a:r>
              <a:rPr lang="de-DE" dirty="0"/>
              <a:t> 0 i </a:t>
            </a:r>
            <a:r>
              <a:rPr lang="de-DE" dirty="0" err="1"/>
              <a:t>already</a:t>
            </a:r>
            <a:r>
              <a:rPr lang="de-DE" dirty="0"/>
              <a:t> on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tile</a:t>
            </a:r>
            <a:endParaRPr lang="de-DE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de-DE" dirty="0"/>
              <a:t>Clear </a:t>
            </a:r>
            <a:r>
              <a:rPr lang="de-DE" dirty="0" err="1"/>
              <a:t>cause</a:t>
            </a:r>
            <a:r>
              <a:rPr lang="de-DE" dirty="0"/>
              <a:t> </a:t>
            </a:r>
            <a:r>
              <a:rPr lang="de-DE" dirty="0" err="1"/>
              <a:t>length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position</a:t>
            </a:r>
            <a:r>
              <a:rPr lang="de-DE" dirty="0"/>
              <a:t> to </a:t>
            </a:r>
            <a:r>
              <a:rPr lang="de-DE" dirty="0" err="1"/>
              <a:t>itself</a:t>
            </a:r>
            <a:r>
              <a:rPr lang="de-DE" dirty="0"/>
              <a:t> 0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04707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backwards</a:t>
            </a:r>
            <a:r>
              <a:rPr lang="de-DE" dirty="0"/>
              <a:t> </a:t>
            </a:r>
            <a:r>
              <a:rPr lang="de-DE" dirty="0" err="1"/>
              <a:t>iteration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to 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stored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Therefore</a:t>
            </a:r>
            <a:r>
              <a:rPr lang="de-DE" dirty="0"/>
              <a:t> i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previous</a:t>
            </a:r>
            <a:r>
              <a:rPr lang="de-DE" dirty="0"/>
              <a:t> </a:t>
            </a:r>
            <a:r>
              <a:rPr lang="de-DE" dirty="0" err="1"/>
              <a:t>stated</a:t>
            </a:r>
            <a:r>
              <a:rPr lang="de-DE" dirty="0"/>
              <a:t> </a:t>
            </a:r>
            <a:r>
              <a:rPr lang="de-DE" dirty="0" err="1"/>
              <a:t>backwards</a:t>
            </a:r>
            <a:r>
              <a:rPr lang="de-DE" dirty="0"/>
              <a:t> </a:t>
            </a:r>
            <a:r>
              <a:rPr lang="de-DE" dirty="0" err="1"/>
              <a:t>iteration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I‘ve</a:t>
            </a:r>
            <a:r>
              <a:rPr lang="de-DE" dirty="0"/>
              <a:t> </a:t>
            </a:r>
            <a:r>
              <a:rPr lang="de-DE" dirty="0" err="1"/>
              <a:t>written</a:t>
            </a:r>
            <a:r>
              <a:rPr lang="de-DE" dirty="0"/>
              <a:t> a </a:t>
            </a:r>
            <a:r>
              <a:rPr lang="de-DE" dirty="0" err="1"/>
              <a:t>tool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directly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approach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Show finalcandidate.exe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i‘ve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expressed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equations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grid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34951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496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I will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Problem </a:t>
            </a:r>
            <a:r>
              <a:rPr lang="de-DE" dirty="0" err="1"/>
              <a:t>statement</a:t>
            </a:r>
            <a:r>
              <a:rPr lang="de-DE" dirty="0"/>
              <a:t> on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topic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based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And will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on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fundamentals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Dynamic </a:t>
            </a:r>
            <a:r>
              <a:rPr lang="de-DE" dirty="0" err="1"/>
              <a:t>Programming</a:t>
            </a:r>
            <a:r>
              <a:rPr lang="de-DE" dirty="0"/>
              <a:t>,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mathematical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i </a:t>
            </a:r>
            <a:r>
              <a:rPr lang="de-DE" dirty="0" err="1"/>
              <a:t>used</a:t>
            </a:r>
            <a:r>
              <a:rPr lang="de-DE" dirty="0"/>
              <a:t> to </a:t>
            </a:r>
            <a:r>
              <a:rPr lang="de-DE" dirty="0" err="1"/>
              <a:t>tackle</a:t>
            </a:r>
            <a:r>
              <a:rPr lang="de-DE" dirty="0"/>
              <a:t>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i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introducing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programming</a:t>
            </a:r>
            <a:r>
              <a:rPr lang="de-DE" dirty="0"/>
              <a:t> </a:t>
            </a:r>
            <a:r>
              <a:rPr lang="de-DE" dirty="0" err="1"/>
              <a:t>equations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And will </a:t>
            </a:r>
            <a:r>
              <a:rPr lang="de-DE" dirty="0" err="1"/>
              <a:t>later</a:t>
            </a:r>
            <a:r>
              <a:rPr lang="de-DE" dirty="0"/>
              <a:t> on </a:t>
            </a:r>
            <a:r>
              <a:rPr lang="de-DE" dirty="0" err="1"/>
              <a:t>come</a:t>
            </a:r>
            <a:r>
              <a:rPr lang="de-DE" dirty="0"/>
              <a:t> to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related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and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DP in Robot </a:t>
            </a:r>
            <a:r>
              <a:rPr lang="de-DE" dirty="0" err="1"/>
              <a:t>motion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07745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So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defining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recursive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again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trivial </a:t>
            </a:r>
            <a:r>
              <a:rPr lang="de-DE" dirty="0" err="1"/>
              <a:t>cases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And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non trivial </a:t>
            </a:r>
            <a:r>
              <a:rPr lang="de-DE" dirty="0" err="1"/>
              <a:t>case</a:t>
            </a:r>
            <a:r>
              <a:rPr lang="de-DE" dirty="0"/>
              <a:t>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previous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grid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looking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positions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it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shortest</a:t>
            </a:r>
            <a:r>
              <a:rPr lang="de-DE" dirty="0"/>
              <a:t> </a:t>
            </a:r>
            <a:r>
              <a:rPr lang="de-DE" dirty="0" err="1"/>
              <a:t>path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follow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biggest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in </a:t>
            </a:r>
            <a:r>
              <a:rPr lang="de-DE" dirty="0" err="1"/>
              <a:t>values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ensure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after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minimize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length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remaining</a:t>
            </a:r>
            <a:r>
              <a:rPr lang="de-DE" dirty="0"/>
              <a:t> </a:t>
            </a:r>
            <a:r>
              <a:rPr lang="de-DE" dirty="0" err="1"/>
              <a:t>shortest</a:t>
            </a:r>
            <a:r>
              <a:rPr lang="de-DE" dirty="0"/>
              <a:t> </a:t>
            </a:r>
            <a:r>
              <a:rPr lang="de-DE" dirty="0" err="1"/>
              <a:t>path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recursive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th</a:t>
            </a:r>
            <a:r>
              <a:rPr lang="de-DE" dirty="0"/>
              <a:t> </a:t>
            </a:r>
            <a:r>
              <a:rPr lang="de-DE" dirty="0" err="1"/>
              <a:t>eminimum</a:t>
            </a:r>
            <a:r>
              <a:rPr lang="de-DE" dirty="0"/>
              <a:t> </a:t>
            </a:r>
            <a:r>
              <a:rPr lang="de-DE" dirty="0" err="1"/>
              <a:t>sum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cost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adjacent</a:t>
            </a:r>
            <a:r>
              <a:rPr lang="de-DE" dirty="0"/>
              <a:t> </a:t>
            </a:r>
            <a:r>
              <a:rPr lang="de-DE" dirty="0" err="1"/>
              <a:t>tiles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Thereof</a:t>
            </a:r>
            <a:r>
              <a:rPr lang="de-DE" dirty="0"/>
              <a:t> </a:t>
            </a:r>
            <a:r>
              <a:rPr lang="de-DE" dirty="0" err="1"/>
              <a:t>recursively</a:t>
            </a:r>
            <a:r>
              <a:rPr lang="de-DE" dirty="0"/>
              <a:t> </a:t>
            </a:r>
            <a:r>
              <a:rPr lang="de-DE" dirty="0" err="1"/>
              <a:t>spreading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maze</a:t>
            </a:r>
            <a:r>
              <a:rPr lang="de-DE" dirty="0"/>
              <a:t> and </a:t>
            </a:r>
            <a:r>
              <a:rPr lang="de-DE" dirty="0" err="1"/>
              <a:t>returning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a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a wall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found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This </a:t>
            </a:r>
            <a:r>
              <a:rPr lang="de-DE" dirty="0" err="1"/>
              <a:t>solves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Bellman</a:t>
            </a:r>
            <a:r>
              <a:rPr lang="de-DE" dirty="0"/>
              <a:t> </a:t>
            </a:r>
            <a:r>
              <a:rPr lang="de-DE" dirty="0" err="1"/>
              <a:t>equation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47318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stored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memoization</a:t>
            </a:r>
            <a:r>
              <a:rPr lang="de-DE" dirty="0"/>
              <a:t> </a:t>
            </a:r>
            <a:r>
              <a:rPr lang="de-DE" dirty="0" err="1"/>
              <a:t>table</a:t>
            </a:r>
            <a:r>
              <a:rPr lang="de-DE" dirty="0"/>
              <a:t> 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easily</a:t>
            </a:r>
            <a:r>
              <a:rPr lang="de-DE" dirty="0"/>
              <a:t> 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shortest</a:t>
            </a:r>
            <a:r>
              <a:rPr lang="de-DE" dirty="0"/>
              <a:t>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optimal </a:t>
            </a:r>
            <a:r>
              <a:rPr lang="de-DE" dirty="0" err="1"/>
              <a:t>policies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As </a:t>
            </a:r>
            <a:r>
              <a:rPr lang="de-DE" dirty="0" err="1"/>
              <a:t>seen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so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remaining</a:t>
            </a:r>
            <a:r>
              <a:rPr lang="de-DE" dirty="0"/>
              <a:t> </a:t>
            </a:r>
            <a:r>
              <a:rPr lang="de-DE" dirty="0" err="1"/>
              <a:t>shortest</a:t>
            </a:r>
            <a:r>
              <a:rPr lang="de-DE" dirty="0"/>
              <a:t> </a:t>
            </a:r>
            <a:r>
              <a:rPr lang="de-DE" dirty="0" err="1"/>
              <a:t>path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minimal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So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sum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adjacent</a:t>
            </a:r>
            <a:r>
              <a:rPr lang="de-DE" dirty="0"/>
              <a:t> </a:t>
            </a:r>
            <a:r>
              <a:rPr lang="de-DE" dirty="0" err="1"/>
              <a:t>tiles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sum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upper</a:t>
            </a:r>
            <a:r>
              <a:rPr lang="de-DE" dirty="0"/>
              <a:t> </a:t>
            </a:r>
            <a:r>
              <a:rPr lang="de-DE" dirty="0" err="1"/>
              <a:t>tile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lowest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around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up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Usw..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Show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in finalcandidate.exe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6509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So after a tough </a:t>
            </a:r>
            <a:r>
              <a:rPr lang="de-DE" dirty="0" err="1"/>
              <a:t>mathematical</a:t>
            </a:r>
            <a:r>
              <a:rPr lang="de-DE" dirty="0"/>
              <a:t> </a:t>
            </a:r>
            <a:r>
              <a:rPr lang="de-DE" dirty="0" err="1"/>
              <a:t>derivation</a:t>
            </a:r>
            <a:r>
              <a:rPr lang="de-DE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I </a:t>
            </a:r>
            <a:r>
              <a:rPr lang="de-DE" dirty="0" err="1"/>
              <a:t>want</a:t>
            </a:r>
            <a:r>
              <a:rPr lang="de-DE" dirty="0"/>
              <a:t> to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cases</a:t>
            </a:r>
            <a:r>
              <a:rPr lang="de-DE" dirty="0"/>
              <a:t> in Robot </a:t>
            </a:r>
            <a:r>
              <a:rPr lang="de-DE" dirty="0" err="1"/>
              <a:t>motion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06588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Cars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prominent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robot</a:t>
            </a:r>
            <a:r>
              <a:rPr lang="de-DE" dirty="0"/>
              <a:t> </a:t>
            </a:r>
            <a:r>
              <a:rPr lang="de-DE" dirty="0" err="1"/>
              <a:t>motion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vehicles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just </a:t>
            </a:r>
            <a:r>
              <a:rPr lang="de-DE" dirty="0" err="1"/>
              <a:t>one</a:t>
            </a:r>
            <a:r>
              <a:rPr lang="de-DE" dirty="0"/>
              <a:t> 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robots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navigation</a:t>
            </a:r>
            <a:r>
              <a:rPr lang="de-DE" dirty="0"/>
              <a:t>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a </a:t>
            </a:r>
            <a:r>
              <a:rPr lang="de-DE" dirty="0" err="1"/>
              <a:t>field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dedicated</a:t>
            </a:r>
            <a:r>
              <a:rPr lang="de-DE" dirty="0"/>
              <a:t> to </a:t>
            </a:r>
            <a:r>
              <a:rPr lang="de-DE" dirty="0" err="1"/>
              <a:t>it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Huge</a:t>
            </a:r>
            <a:r>
              <a:rPr lang="de-DE" dirty="0"/>
              <a:t> </a:t>
            </a:r>
            <a:r>
              <a:rPr lang="de-DE" dirty="0" err="1"/>
              <a:t>advantage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programming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possible </a:t>
            </a:r>
            <a:r>
              <a:rPr lang="de-DE" dirty="0" err="1"/>
              <a:t>position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previousely</a:t>
            </a:r>
            <a:r>
              <a:rPr lang="de-DE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And after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precalculation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optimal </a:t>
            </a:r>
            <a:r>
              <a:rPr lang="de-DE" dirty="0" err="1"/>
              <a:t>policy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easily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derived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Even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unexpected</a:t>
            </a:r>
            <a:r>
              <a:rPr lang="de-DE" dirty="0"/>
              <a:t> </a:t>
            </a:r>
            <a:r>
              <a:rPr lang="de-DE" dirty="0" err="1"/>
              <a:t>obstacle</a:t>
            </a:r>
            <a:r>
              <a:rPr lang="de-DE" dirty="0"/>
              <a:t> like a </a:t>
            </a:r>
            <a:r>
              <a:rPr lang="de-DE" dirty="0" err="1"/>
              <a:t>truck</a:t>
            </a:r>
            <a:r>
              <a:rPr lang="de-DE" dirty="0"/>
              <a:t> </a:t>
            </a:r>
            <a:r>
              <a:rPr lang="de-DE" dirty="0" err="1"/>
              <a:t>preventing</a:t>
            </a:r>
            <a:r>
              <a:rPr lang="de-DE" dirty="0"/>
              <a:t> a </a:t>
            </a:r>
            <a:r>
              <a:rPr lang="de-DE" dirty="0" err="1"/>
              <a:t>lane</a:t>
            </a:r>
            <a:r>
              <a:rPr lang="de-DE" dirty="0"/>
              <a:t> </a:t>
            </a:r>
            <a:r>
              <a:rPr lang="de-DE" dirty="0" err="1"/>
              <a:t>switc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car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just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straight</a:t>
            </a:r>
            <a:r>
              <a:rPr lang="de-DE" dirty="0"/>
              <a:t> and </a:t>
            </a:r>
            <a:r>
              <a:rPr lang="de-DE" dirty="0" err="1"/>
              <a:t>then</a:t>
            </a:r>
            <a:r>
              <a:rPr lang="de-DE" dirty="0"/>
              <a:t> follow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actions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position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again</a:t>
            </a:r>
            <a:r>
              <a:rPr lang="de-DE" dirty="0"/>
              <a:t> </a:t>
            </a:r>
            <a:r>
              <a:rPr lang="de-DE" dirty="0" err="1"/>
              <a:t>calculating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As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also </a:t>
            </a:r>
            <a:r>
              <a:rPr lang="de-DE" dirty="0" err="1"/>
              <a:t>applicable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vacuum</a:t>
            </a:r>
            <a:r>
              <a:rPr lang="de-DE" dirty="0"/>
              <a:t> </a:t>
            </a:r>
            <a:r>
              <a:rPr lang="de-DE" dirty="0" err="1"/>
              <a:t>robots</a:t>
            </a:r>
            <a:r>
              <a:rPr lang="de-DE" dirty="0"/>
              <a:t> and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vehicles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33418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But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cannot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applyied</a:t>
            </a:r>
            <a:r>
              <a:rPr lang="de-DE" dirty="0"/>
              <a:t> </a:t>
            </a:r>
            <a:r>
              <a:rPr lang="de-DE" dirty="0" err="1"/>
              <a:t>onto</a:t>
            </a:r>
            <a:r>
              <a:rPr lang="de-DE" dirty="0"/>
              <a:t> 2-Dimensional </a:t>
            </a:r>
            <a:r>
              <a:rPr lang="de-DE" dirty="0" err="1"/>
              <a:t>problems</a:t>
            </a: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possible </a:t>
            </a:r>
            <a:r>
              <a:rPr lang="de-DE" dirty="0" err="1"/>
              <a:t>configuration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a </a:t>
            </a:r>
            <a:r>
              <a:rPr lang="de-DE" dirty="0" err="1"/>
              <a:t>single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defined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Set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states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node</a:t>
            </a:r>
            <a:r>
              <a:rPr lang="de-DE" dirty="0"/>
              <a:t> in a Graph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states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transition</a:t>
            </a:r>
            <a:r>
              <a:rPr lang="de-DE" dirty="0"/>
              <a:t> </a:t>
            </a:r>
            <a:r>
              <a:rPr lang="de-DE" dirty="0" err="1"/>
              <a:t>directly</a:t>
            </a:r>
            <a:r>
              <a:rPr lang="de-DE" dirty="0"/>
              <a:t> </a:t>
            </a:r>
            <a:r>
              <a:rPr lang="de-DE" dirty="0" err="1"/>
              <a:t>describing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Set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transformations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graph</a:t>
            </a: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all classic </a:t>
            </a:r>
            <a:r>
              <a:rPr lang="de-DE" dirty="0" err="1"/>
              <a:t>path</a:t>
            </a:r>
            <a:r>
              <a:rPr lang="de-DE" dirty="0"/>
              <a:t> </a:t>
            </a:r>
            <a:r>
              <a:rPr lang="de-DE" dirty="0" err="1"/>
              <a:t>finding</a:t>
            </a:r>
            <a:r>
              <a:rPr lang="de-DE" dirty="0"/>
              <a:t> algorithms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applyied</a:t>
            </a: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So also Dynamic </a:t>
            </a:r>
            <a:r>
              <a:rPr lang="de-DE" dirty="0" err="1"/>
              <a:t>Programming</a:t>
            </a: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/>
              <a:t>But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thereof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curse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dimensions</a:t>
            </a:r>
            <a:r>
              <a:rPr lang="de-DE" dirty="0"/>
              <a:t>,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nodes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hughely</a:t>
            </a:r>
            <a:r>
              <a:rPr lang="de-DE" dirty="0"/>
              <a:t> </a:t>
            </a:r>
            <a:r>
              <a:rPr lang="de-DE" dirty="0" err="1"/>
              <a:t>expanding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extra </a:t>
            </a:r>
            <a:r>
              <a:rPr lang="de-DE" dirty="0" err="1"/>
              <a:t>dimension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50480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But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didn‘t</a:t>
            </a:r>
            <a:r>
              <a:rPr lang="de-DE" dirty="0"/>
              <a:t> </a:t>
            </a:r>
            <a:r>
              <a:rPr lang="de-DE" dirty="0" err="1"/>
              <a:t>stop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solutions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More dimensional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programming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approaches</a:t>
            </a:r>
            <a:r>
              <a:rPr lang="de-DE" dirty="0"/>
              <a:t> </a:t>
            </a:r>
            <a:r>
              <a:rPr lang="de-DE" dirty="0" err="1"/>
              <a:t>made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spacecrafts</a:t>
            </a:r>
            <a:r>
              <a:rPr lang="de-DE" dirty="0"/>
              <a:t> </a:t>
            </a:r>
            <a:r>
              <a:rPr lang="de-DE" dirty="0" err="1"/>
              <a:t>floating</a:t>
            </a:r>
            <a:r>
              <a:rPr lang="de-DE" dirty="0"/>
              <a:t> in </a:t>
            </a:r>
            <a:r>
              <a:rPr lang="de-DE" dirty="0" err="1"/>
              <a:t>space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brought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Steven </a:t>
            </a:r>
            <a:r>
              <a:rPr lang="de-DE" dirty="0" err="1"/>
              <a:t>LaValle</a:t>
            </a:r>
            <a:r>
              <a:rPr lang="de-DE" dirty="0"/>
              <a:t>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prominent </a:t>
            </a:r>
            <a:r>
              <a:rPr lang="de-DE" dirty="0" err="1"/>
              <a:t>professors</a:t>
            </a:r>
            <a:r>
              <a:rPr lang="de-DE" dirty="0"/>
              <a:t> in </a:t>
            </a:r>
            <a:r>
              <a:rPr lang="de-DE" dirty="0" err="1"/>
              <a:t>robotics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He </a:t>
            </a:r>
            <a:r>
              <a:rPr lang="de-DE" dirty="0" err="1"/>
              <a:t>solved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underactuated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spacecraft</a:t>
            </a:r>
            <a:r>
              <a:rPr lang="de-DE" dirty="0"/>
              <a:t> </a:t>
            </a:r>
            <a:r>
              <a:rPr lang="de-DE" dirty="0" err="1"/>
              <a:t>having</a:t>
            </a:r>
            <a:r>
              <a:rPr lang="de-DE" dirty="0"/>
              <a:t>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thrusters</a:t>
            </a:r>
            <a:r>
              <a:rPr lang="de-DE" dirty="0"/>
              <a:t> </a:t>
            </a:r>
            <a:r>
              <a:rPr lang="de-DE" dirty="0" err="1"/>
              <a:t>floating</a:t>
            </a:r>
            <a:r>
              <a:rPr lang="de-DE" dirty="0"/>
              <a:t> in </a:t>
            </a:r>
            <a:r>
              <a:rPr lang="de-DE" dirty="0" err="1"/>
              <a:t>space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Underactuated</a:t>
            </a:r>
            <a:r>
              <a:rPr lang="de-DE" dirty="0"/>
              <a:t> </a:t>
            </a:r>
            <a:r>
              <a:rPr lang="de-DE" dirty="0" err="1"/>
              <a:t>means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actuators</a:t>
            </a:r>
            <a:r>
              <a:rPr lang="de-DE" dirty="0"/>
              <a:t> ( </a:t>
            </a:r>
            <a:r>
              <a:rPr lang="de-DE" dirty="0" err="1"/>
              <a:t>thrusters</a:t>
            </a:r>
            <a:r>
              <a:rPr lang="de-DE" dirty="0"/>
              <a:t>)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stricly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dimension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(6 DOF)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equations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solved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Dynamic </a:t>
            </a:r>
            <a:r>
              <a:rPr lang="de-DE" dirty="0" err="1"/>
              <a:t>Programming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09323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nice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DP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Rapidly</a:t>
            </a:r>
            <a:r>
              <a:rPr lang="de-DE" dirty="0"/>
              <a:t> </a:t>
            </a:r>
            <a:r>
              <a:rPr lang="de-DE" dirty="0" err="1"/>
              <a:t>exploring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trees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a </a:t>
            </a:r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applyied</a:t>
            </a:r>
            <a:r>
              <a:rPr lang="de-DE" dirty="0"/>
              <a:t> </a:t>
            </a:r>
            <a:r>
              <a:rPr lang="de-DE" dirty="0" err="1"/>
              <a:t>onto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path</a:t>
            </a:r>
            <a:r>
              <a:rPr lang="de-DE" dirty="0"/>
              <a:t> </a:t>
            </a:r>
            <a:r>
              <a:rPr lang="de-DE" dirty="0" err="1"/>
              <a:t>planning</a:t>
            </a:r>
            <a:r>
              <a:rPr lang="de-DE" dirty="0"/>
              <a:t> </a:t>
            </a:r>
            <a:r>
              <a:rPr lang="de-DE" dirty="0" err="1"/>
              <a:t>problems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middle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space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viewed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plane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voronoi</a:t>
            </a:r>
            <a:r>
              <a:rPr lang="de-DE" dirty="0"/>
              <a:t> </a:t>
            </a:r>
            <a:r>
              <a:rPr lang="de-DE" dirty="0" err="1"/>
              <a:t>biases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associated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 </a:t>
            </a:r>
            <a:r>
              <a:rPr lang="de-DE" dirty="0" err="1"/>
              <a:t>space</a:t>
            </a:r>
            <a:r>
              <a:rPr lang="de-DE" dirty="0"/>
              <a:t> and pick a </a:t>
            </a:r>
            <a:r>
              <a:rPr lang="de-DE" dirty="0" err="1"/>
              <a:t>random</a:t>
            </a:r>
            <a:r>
              <a:rPr lang="de-DE" dirty="0"/>
              <a:t> sample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 </a:t>
            </a:r>
            <a:r>
              <a:rPr lang="de-DE" dirty="0" err="1"/>
              <a:t>space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nearest</a:t>
            </a:r>
            <a:r>
              <a:rPr lang="de-DE" dirty="0"/>
              <a:t> </a:t>
            </a:r>
            <a:r>
              <a:rPr lang="de-DE" dirty="0" err="1"/>
              <a:t>neighbor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to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choosen</a:t>
            </a:r>
            <a:r>
              <a:rPr lang="de-DE" dirty="0"/>
              <a:t> and a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towards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selected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becomes</a:t>
            </a:r>
            <a:r>
              <a:rPr lang="de-DE" dirty="0"/>
              <a:t> an </a:t>
            </a:r>
            <a:r>
              <a:rPr lang="de-DE" dirty="0" err="1"/>
              <a:t>edge</a:t>
            </a:r>
            <a:r>
              <a:rPr lang="de-DE" dirty="0"/>
              <a:t> to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point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limit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becomes</a:t>
            </a:r>
            <a:r>
              <a:rPr lang="de-DE" dirty="0"/>
              <a:t> infinite </a:t>
            </a:r>
            <a:r>
              <a:rPr lang="de-DE" dirty="0" err="1"/>
              <a:t>dense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plane and all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and to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calculated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54488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nice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DP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Rapidly</a:t>
            </a:r>
            <a:r>
              <a:rPr lang="de-DE" dirty="0"/>
              <a:t> </a:t>
            </a:r>
            <a:r>
              <a:rPr lang="de-DE" dirty="0" err="1"/>
              <a:t>exploring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trees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blank plane and span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unexplored</a:t>
            </a:r>
            <a:r>
              <a:rPr lang="de-DE" dirty="0"/>
              <a:t> </a:t>
            </a:r>
            <a:r>
              <a:rPr lang="de-DE" dirty="0" err="1"/>
              <a:t>parts</a:t>
            </a:r>
            <a:endParaRPr lang="de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limit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becomes</a:t>
            </a:r>
            <a:r>
              <a:rPr lang="de-DE" dirty="0"/>
              <a:t> infinite </a:t>
            </a:r>
            <a:r>
              <a:rPr lang="de-DE" dirty="0" err="1"/>
              <a:t>dense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plane and all </a:t>
            </a:r>
            <a:r>
              <a:rPr lang="de-DE" dirty="0" err="1"/>
              <a:t>paths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and to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calculated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Dynamic </a:t>
            </a:r>
            <a:r>
              <a:rPr lang="de-DE" dirty="0" err="1"/>
              <a:t>Programming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Main </a:t>
            </a:r>
            <a:r>
              <a:rPr lang="de-DE" dirty="0" err="1"/>
              <a:t>idea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But,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DP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RRT </a:t>
            </a:r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calculates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promising </a:t>
            </a:r>
            <a:r>
              <a:rPr lang="de-DE" dirty="0" err="1"/>
              <a:t>neighbors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Normally</a:t>
            </a:r>
            <a:r>
              <a:rPr lang="de-DE" dirty="0"/>
              <a:t> </a:t>
            </a:r>
            <a:r>
              <a:rPr lang="de-DE" dirty="0" err="1"/>
              <a:t>calculation</a:t>
            </a:r>
            <a:r>
              <a:rPr lang="de-DE" dirty="0"/>
              <a:t> time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wasted</a:t>
            </a:r>
            <a:r>
              <a:rPr lang="de-DE" dirty="0"/>
              <a:t> due to uniform </a:t>
            </a:r>
            <a:r>
              <a:rPr lang="de-DE" dirty="0" err="1"/>
              <a:t>exploration</a:t>
            </a:r>
            <a:r>
              <a:rPr lang="de-DE" dirty="0"/>
              <a:t> in all </a:t>
            </a:r>
            <a:r>
              <a:rPr lang="de-DE" dirty="0" err="1"/>
              <a:t>directions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But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programming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</a:t>
            </a:r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calculates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nodes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likely</a:t>
            </a:r>
            <a:r>
              <a:rPr lang="de-DE" dirty="0"/>
              <a:t> to </a:t>
            </a:r>
            <a:r>
              <a:rPr lang="de-DE" dirty="0" err="1"/>
              <a:t>lay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path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These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expanded</a:t>
            </a:r>
            <a:r>
              <a:rPr lang="de-DE" dirty="0"/>
              <a:t> and so </a:t>
            </a:r>
            <a:r>
              <a:rPr lang="de-DE" dirty="0" err="1"/>
              <a:t>calculation</a:t>
            </a:r>
            <a:r>
              <a:rPr lang="de-DE" dirty="0"/>
              <a:t> time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less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44858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Dynamic </a:t>
            </a:r>
            <a:r>
              <a:rPr lang="de-DE" dirty="0" err="1"/>
              <a:t>Programming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Main </a:t>
            </a:r>
            <a:r>
              <a:rPr lang="de-DE" dirty="0" err="1"/>
              <a:t>idea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But,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DP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RRT </a:t>
            </a:r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calculates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promising </a:t>
            </a:r>
            <a:r>
              <a:rPr lang="de-DE" dirty="0" err="1"/>
              <a:t>neighbors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Normally</a:t>
            </a:r>
            <a:r>
              <a:rPr lang="de-DE" dirty="0"/>
              <a:t> </a:t>
            </a:r>
            <a:r>
              <a:rPr lang="de-DE" dirty="0" err="1"/>
              <a:t>calculation</a:t>
            </a:r>
            <a:r>
              <a:rPr lang="de-DE" dirty="0"/>
              <a:t> time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wasted</a:t>
            </a:r>
            <a:r>
              <a:rPr lang="de-DE" dirty="0"/>
              <a:t> due to uniform </a:t>
            </a:r>
            <a:r>
              <a:rPr lang="de-DE" dirty="0" err="1"/>
              <a:t>exploration</a:t>
            </a:r>
            <a:r>
              <a:rPr lang="de-DE" dirty="0"/>
              <a:t> in all </a:t>
            </a:r>
            <a:r>
              <a:rPr lang="de-DE" dirty="0" err="1"/>
              <a:t>directions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But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programming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</a:t>
            </a:r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calculates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nodes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likely</a:t>
            </a:r>
            <a:r>
              <a:rPr lang="de-DE" dirty="0"/>
              <a:t> to </a:t>
            </a:r>
            <a:r>
              <a:rPr lang="de-DE" dirty="0" err="1"/>
              <a:t>lay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path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These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expanded</a:t>
            </a:r>
            <a:r>
              <a:rPr lang="de-DE" dirty="0"/>
              <a:t> and so </a:t>
            </a:r>
            <a:r>
              <a:rPr lang="de-DE" dirty="0" err="1"/>
              <a:t>calculation</a:t>
            </a:r>
            <a:r>
              <a:rPr lang="de-DE" dirty="0"/>
              <a:t> time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less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82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Dynamic </a:t>
            </a:r>
            <a:r>
              <a:rPr lang="de-DE" dirty="0" err="1"/>
              <a:t>Programming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nice </a:t>
            </a:r>
            <a:r>
              <a:rPr lang="de-DE" dirty="0" err="1"/>
              <a:t>way</a:t>
            </a:r>
            <a:r>
              <a:rPr lang="de-DE" dirty="0"/>
              <a:t> to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onto</a:t>
            </a:r>
            <a:r>
              <a:rPr lang="de-DE" dirty="0"/>
              <a:t> </a:t>
            </a:r>
            <a:r>
              <a:rPr lang="de-DE" dirty="0" err="1"/>
              <a:t>multistage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problems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applyied</a:t>
            </a:r>
            <a:r>
              <a:rPr lang="de-DE" dirty="0"/>
              <a:t> </a:t>
            </a:r>
            <a:r>
              <a:rPr lang="de-DE" dirty="0" err="1"/>
              <a:t>onto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different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problems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robot</a:t>
            </a:r>
            <a:r>
              <a:rPr lang="de-DE" dirty="0"/>
              <a:t> </a:t>
            </a:r>
            <a:r>
              <a:rPr lang="de-DE" dirty="0" err="1"/>
              <a:t>motion</a:t>
            </a:r>
            <a:r>
              <a:rPr lang="de-DE" dirty="0"/>
              <a:t> </a:t>
            </a:r>
            <a:r>
              <a:rPr lang="de-DE" dirty="0" err="1"/>
              <a:t>planning</a:t>
            </a:r>
            <a:r>
              <a:rPr lang="de-DE" dirty="0"/>
              <a:t> and </a:t>
            </a:r>
            <a:r>
              <a:rPr lang="de-DE" dirty="0" err="1"/>
              <a:t>path</a:t>
            </a:r>
            <a:r>
              <a:rPr lang="de-DE" dirty="0"/>
              <a:t> </a:t>
            </a:r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nice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And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dedicated</a:t>
            </a:r>
            <a:r>
              <a:rPr lang="de-DE" dirty="0"/>
              <a:t> to </a:t>
            </a:r>
            <a:r>
              <a:rPr lang="de-DE" dirty="0" err="1"/>
              <a:t>it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0088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Starting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background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Show a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everybody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childhood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Coming to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statement</a:t>
            </a:r>
            <a:r>
              <a:rPr lang="de-DE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Solving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mathematical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276784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Are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 dirty="0"/>
              <a:t>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476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Game Labyrinth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Field </a:t>
                </a:r>
                <a:r>
                  <a:rPr lang="de-DE" dirty="0" err="1"/>
                  <a:t>build</a:t>
                </a:r>
                <a:r>
                  <a:rPr lang="de-DE" dirty="0"/>
                  <a:t> </a:t>
                </a:r>
                <a:r>
                  <a:rPr lang="de-DE" dirty="0" err="1"/>
                  <a:t>up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fixed</a:t>
                </a:r>
                <a:r>
                  <a:rPr lang="de-DE" dirty="0"/>
                  <a:t> &amp; </a:t>
                </a:r>
                <a:r>
                  <a:rPr lang="de-DE" dirty="0" err="1"/>
                  <a:t>moving</a:t>
                </a:r>
                <a:r>
                  <a:rPr lang="de-DE" dirty="0"/>
                  <a:t> </a:t>
                </a:r>
                <a:r>
                  <a:rPr lang="de-DE" dirty="0" err="1"/>
                  <a:t>tiles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Walls, </a:t>
                </a:r>
                <a:r>
                  <a:rPr lang="de-DE" dirty="0" err="1"/>
                  <a:t>passages</a:t>
                </a:r>
                <a:r>
                  <a:rPr lang="de-DE" dirty="0"/>
                  <a:t> and </a:t>
                </a:r>
                <a:r>
                  <a:rPr lang="de-DE" dirty="0" err="1"/>
                  <a:t>treasures</a:t>
                </a:r>
                <a:r>
                  <a:rPr lang="de-DE" dirty="0"/>
                  <a:t> on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tiles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Goal </a:t>
                </a:r>
                <a:r>
                  <a:rPr lang="de-DE" dirty="0" err="1"/>
                  <a:t>is</a:t>
                </a:r>
                <a:r>
                  <a:rPr lang="de-DE" dirty="0"/>
                  <a:t> to find </a:t>
                </a:r>
                <a:r>
                  <a:rPr lang="de-DE" dirty="0" err="1"/>
                  <a:t>ways</a:t>
                </a:r>
                <a:r>
                  <a:rPr lang="de-DE" dirty="0"/>
                  <a:t> </a:t>
                </a:r>
                <a:r>
                  <a:rPr lang="de-DE" dirty="0" err="1"/>
                  <a:t>through</a:t>
                </a:r>
                <a:r>
                  <a:rPr lang="de-DE" dirty="0"/>
                  <a:t> </a:t>
                </a:r>
                <a:r>
                  <a:rPr lang="de-DE" dirty="0" err="1"/>
                  <a:t>maze</a:t>
                </a:r>
                <a:r>
                  <a:rPr lang="de-DE" dirty="0"/>
                  <a:t> &amp; </a:t>
                </a:r>
                <a:r>
                  <a:rPr lang="de-DE" dirty="0" err="1"/>
                  <a:t>collect</a:t>
                </a:r>
                <a:r>
                  <a:rPr lang="de-DE" dirty="0"/>
                  <a:t> </a:t>
                </a:r>
                <a:r>
                  <a:rPr lang="de-DE" dirty="0" err="1"/>
                  <a:t>treasures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To </a:t>
                </a:r>
                <a:r>
                  <a:rPr lang="de-DE" dirty="0" err="1"/>
                  <a:t>reach</a:t>
                </a:r>
                <a:r>
                  <a:rPr lang="de-DE" dirty="0"/>
                  <a:t> </a:t>
                </a:r>
                <a:r>
                  <a:rPr lang="de-DE" dirty="0" err="1"/>
                  <a:t>goal</a:t>
                </a:r>
                <a:r>
                  <a:rPr lang="de-DE" dirty="0"/>
                  <a:t> -&gt; Way to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:r>
                  <a:rPr lang="de-DE" dirty="0" err="1"/>
                  <a:t>shortest</a:t>
                </a:r>
                <a:r>
                  <a:rPr lang="de-DE" dirty="0"/>
                  <a:t> </a:t>
                </a:r>
                <a:r>
                  <a:rPr lang="de-DE" dirty="0" err="1"/>
                  <a:t>paths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Dynamic </a:t>
                </a:r>
                <a:r>
                  <a:rPr lang="de-DE" dirty="0" err="1"/>
                  <a:t>Programming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one</a:t>
                </a:r>
                <a:r>
                  <a:rPr lang="de-DE" dirty="0"/>
                  <a:t> </a:t>
                </a:r>
                <a:r>
                  <a:rPr lang="de-DE" dirty="0" err="1"/>
                  <a:t>way</a:t>
                </a:r>
                <a:r>
                  <a:rPr lang="de-DE" dirty="0"/>
                  <a:t> to </a:t>
                </a:r>
                <a:r>
                  <a:rPr lang="de-DE" dirty="0" err="1"/>
                  <a:t>approach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Define</a:t>
                </a:r>
                <a:r>
                  <a:rPr lang="de-DE" dirty="0"/>
                  <a:t> a </a:t>
                </a:r>
                <a:r>
                  <a:rPr lang="de-DE" dirty="0" err="1"/>
                  <a:t>gridmap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ℕ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seen</a:t>
                </a:r>
                <a:r>
                  <a:rPr lang="de-DE" dirty="0"/>
                  <a:t> </a:t>
                </a:r>
                <a:r>
                  <a:rPr lang="de-DE" dirty="0" err="1"/>
                  <a:t>right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Value on </a:t>
                </a:r>
                <a:r>
                  <a:rPr lang="de-DE" dirty="0" err="1"/>
                  <a:t>tile</a:t>
                </a:r>
                <a:r>
                  <a:rPr lang="de-DE" dirty="0"/>
                  <a:t> == </a:t>
                </a:r>
                <a:r>
                  <a:rPr lang="de-DE" dirty="0" err="1"/>
                  <a:t>cost</a:t>
                </a:r>
                <a:r>
                  <a:rPr lang="de-DE" dirty="0"/>
                  <a:t> to </a:t>
                </a:r>
                <a:r>
                  <a:rPr lang="de-DE" dirty="0" err="1"/>
                  <a:t>step</a:t>
                </a:r>
                <a:r>
                  <a:rPr lang="de-DE" dirty="0"/>
                  <a:t> on </a:t>
                </a:r>
                <a:r>
                  <a:rPr lang="de-DE" dirty="0" err="1"/>
                  <a:t>it</a:t>
                </a:r>
                <a:r>
                  <a:rPr lang="de-DE" dirty="0"/>
                  <a:t> ~= </a:t>
                </a:r>
                <a:r>
                  <a:rPr lang="de-DE" dirty="0" err="1"/>
                  <a:t>distance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=∞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represent</a:t>
                </a:r>
                <a:r>
                  <a:rPr lang="de-DE" dirty="0"/>
                  <a:t> </a:t>
                </a:r>
                <a:r>
                  <a:rPr lang="de-DE" dirty="0" err="1"/>
                  <a:t>walls</a:t>
                </a:r>
                <a:r>
                  <a:rPr lang="de-DE" dirty="0"/>
                  <a:t> (</a:t>
                </a:r>
                <a:r>
                  <a:rPr lang="de-DE" dirty="0" err="1"/>
                  <a:t>black</a:t>
                </a:r>
                <a:r>
                  <a:rPr lang="de-DE" dirty="0"/>
                  <a:t>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Set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goals</a:t>
                </a:r>
                <a:r>
                  <a:rPr lang="de-DE" dirty="0"/>
                  <a:t> </a:t>
                </a:r>
                <a:r>
                  <a:rPr lang="de-DE" dirty="0" err="1"/>
                  <a:t>player</a:t>
                </a:r>
                <a:r>
                  <a:rPr lang="de-DE" dirty="0"/>
                  <a:t> </a:t>
                </a:r>
                <a:r>
                  <a:rPr lang="de-DE" dirty="0" err="1"/>
                  <a:t>wants</a:t>
                </a:r>
                <a:r>
                  <a:rPr lang="de-DE" dirty="0"/>
                  <a:t> to </a:t>
                </a:r>
                <a:r>
                  <a:rPr lang="de-DE" dirty="0" err="1"/>
                  <a:t>reach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Choice>
        <mc:Fallback xmlns="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Game Labyrinth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Field </a:t>
                </a:r>
                <a:r>
                  <a:rPr lang="de-DE" dirty="0" err="1"/>
                  <a:t>build</a:t>
                </a:r>
                <a:r>
                  <a:rPr lang="de-DE" dirty="0"/>
                  <a:t> </a:t>
                </a:r>
                <a:r>
                  <a:rPr lang="de-DE" dirty="0" err="1"/>
                  <a:t>up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fixed</a:t>
                </a:r>
                <a:r>
                  <a:rPr lang="de-DE" dirty="0"/>
                  <a:t> &amp; </a:t>
                </a:r>
                <a:r>
                  <a:rPr lang="de-DE" dirty="0" err="1"/>
                  <a:t>moving</a:t>
                </a:r>
                <a:r>
                  <a:rPr lang="de-DE" dirty="0"/>
                  <a:t> </a:t>
                </a:r>
                <a:r>
                  <a:rPr lang="de-DE" dirty="0" err="1"/>
                  <a:t>tiles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Walls, </a:t>
                </a:r>
                <a:r>
                  <a:rPr lang="de-DE" dirty="0" err="1"/>
                  <a:t>passages</a:t>
                </a:r>
                <a:r>
                  <a:rPr lang="de-DE" dirty="0"/>
                  <a:t> and </a:t>
                </a:r>
                <a:r>
                  <a:rPr lang="de-DE" dirty="0" err="1"/>
                  <a:t>treasures</a:t>
                </a:r>
                <a:r>
                  <a:rPr lang="de-DE" dirty="0"/>
                  <a:t> on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tiles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Goal </a:t>
                </a:r>
                <a:r>
                  <a:rPr lang="de-DE" dirty="0" err="1"/>
                  <a:t>is</a:t>
                </a:r>
                <a:r>
                  <a:rPr lang="de-DE" dirty="0"/>
                  <a:t> to find </a:t>
                </a:r>
                <a:r>
                  <a:rPr lang="de-DE" dirty="0" err="1"/>
                  <a:t>ways</a:t>
                </a:r>
                <a:r>
                  <a:rPr lang="de-DE" dirty="0"/>
                  <a:t> </a:t>
                </a:r>
                <a:r>
                  <a:rPr lang="de-DE" dirty="0" err="1"/>
                  <a:t>through</a:t>
                </a:r>
                <a:r>
                  <a:rPr lang="de-DE" dirty="0"/>
                  <a:t> </a:t>
                </a:r>
                <a:r>
                  <a:rPr lang="de-DE" dirty="0" err="1"/>
                  <a:t>maze</a:t>
                </a:r>
                <a:r>
                  <a:rPr lang="de-DE" dirty="0"/>
                  <a:t> &amp; </a:t>
                </a:r>
                <a:r>
                  <a:rPr lang="de-DE" dirty="0" err="1"/>
                  <a:t>collect</a:t>
                </a:r>
                <a:r>
                  <a:rPr lang="de-DE" dirty="0"/>
                  <a:t> </a:t>
                </a:r>
                <a:r>
                  <a:rPr lang="de-DE" dirty="0" err="1"/>
                  <a:t>treasures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To </a:t>
                </a:r>
                <a:r>
                  <a:rPr lang="de-DE" dirty="0" err="1"/>
                  <a:t>reach</a:t>
                </a:r>
                <a:r>
                  <a:rPr lang="de-DE" dirty="0"/>
                  <a:t> </a:t>
                </a:r>
                <a:r>
                  <a:rPr lang="de-DE" dirty="0" err="1"/>
                  <a:t>goal</a:t>
                </a:r>
                <a:r>
                  <a:rPr lang="de-DE" dirty="0"/>
                  <a:t> -&gt; Way to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:r>
                  <a:rPr lang="de-DE" dirty="0" err="1"/>
                  <a:t>shortest</a:t>
                </a:r>
                <a:r>
                  <a:rPr lang="de-DE" dirty="0"/>
                  <a:t> </a:t>
                </a:r>
                <a:r>
                  <a:rPr lang="de-DE" dirty="0" err="1"/>
                  <a:t>paths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Dynamic </a:t>
                </a:r>
                <a:r>
                  <a:rPr lang="de-DE" dirty="0" err="1"/>
                  <a:t>Programming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one</a:t>
                </a:r>
                <a:r>
                  <a:rPr lang="de-DE" dirty="0"/>
                  <a:t> </a:t>
                </a:r>
                <a:r>
                  <a:rPr lang="de-DE" dirty="0" err="1"/>
                  <a:t>way</a:t>
                </a:r>
                <a:r>
                  <a:rPr lang="de-DE" dirty="0"/>
                  <a:t> to </a:t>
                </a:r>
                <a:r>
                  <a:rPr lang="de-DE" dirty="0" err="1"/>
                  <a:t>approach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Define</a:t>
                </a:r>
                <a:r>
                  <a:rPr lang="de-DE" dirty="0"/>
                  <a:t> a </a:t>
                </a:r>
                <a:r>
                  <a:rPr lang="de-DE" dirty="0" err="1"/>
                  <a:t>gridmap</a:t>
                </a:r>
                <a:r>
                  <a:rPr lang="de-DE" dirty="0"/>
                  <a:t> </a:t>
                </a:r>
                <a:r>
                  <a:rPr lang="de-DE" b="0" i="0">
                    <a:latin typeface="Cambria Math" panose="02040503050406030204" pitchFamily="18" charset="0"/>
                  </a:rPr>
                  <a:t>𝑀=ℕ^(𝑛×𝑚)</a:t>
                </a:r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seen</a:t>
                </a:r>
                <a:r>
                  <a:rPr lang="de-DE" dirty="0"/>
                  <a:t> </a:t>
                </a:r>
                <a:r>
                  <a:rPr lang="de-DE" dirty="0" err="1"/>
                  <a:t>right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Value on </a:t>
                </a:r>
                <a:r>
                  <a:rPr lang="de-DE" dirty="0" err="1"/>
                  <a:t>tile</a:t>
                </a:r>
                <a:r>
                  <a:rPr lang="de-DE" dirty="0"/>
                  <a:t> == </a:t>
                </a:r>
                <a:r>
                  <a:rPr lang="de-DE" dirty="0" err="1"/>
                  <a:t>cost</a:t>
                </a:r>
                <a:r>
                  <a:rPr lang="de-DE" dirty="0"/>
                  <a:t> to </a:t>
                </a:r>
                <a:r>
                  <a:rPr lang="de-DE" dirty="0" err="1"/>
                  <a:t>step</a:t>
                </a:r>
                <a:r>
                  <a:rPr lang="de-DE" dirty="0"/>
                  <a:t> on </a:t>
                </a:r>
                <a:r>
                  <a:rPr lang="de-DE" dirty="0" err="1"/>
                  <a:t>it</a:t>
                </a:r>
                <a:r>
                  <a:rPr lang="de-DE" dirty="0"/>
                  <a:t> ~= </a:t>
                </a:r>
                <a:r>
                  <a:rPr lang="de-DE" dirty="0" err="1"/>
                  <a:t>distance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𝑀(𝑖,𝑗)=∞</a:t>
                </a:r>
                <a:r>
                  <a:rPr lang="de-DE" dirty="0"/>
                  <a:t> </a:t>
                </a:r>
                <a:r>
                  <a:rPr lang="de-DE" dirty="0" err="1"/>
                  <a:t>represent</a:t>
                </a:r>
                <a:r>
                  <a:rPr lang="de-DE" dirty="0"/>
                  <a:t> </a:t>
                </a:r>
                <a:r>
                  <a:rPr lang="de-DE" dirty="0" err="1"/>
                  <a:t>walls</a:t>
                </a:r>
                <a:r>
                  <a:rPr lang="de-DE" dirty="0"/>
                  <a:t> (</a:t>
                </a:r>
                <a:r>
                  <a:rPr lang="de-DE" dirty="0" err="1"/>
                  <a:t>black</a:t>
                </a:r>
                <a:r>
                  <a:rPr lang="de-DE" dirty="0"/>
                  <a:t>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Set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goals</a:t>
                </a:r>
                <a:r>
                  <a:rPr lang="de-DE" dirty="0"/>
                  <a:t> </a:t>
                </a:r>
                <a:r>
                  <a:rPr lang="de-DE" dirty="0" err="1"/>
                  <a:t>player</a:t>
                </a:r>
                <a:r>
                  <a:rPr lang="de-DE" dirty="0"/>
                  <a:t> </a:t>
                </a:r>
                <a:r>
                  <a:rPr lang="de-DE" dirty="0" err="1"/>
                  <a:t>wants</a:t>
                </a:r>
                <a:r>
                  <a:rPr lang="de-DE" dirty="0"/>
                  <a:t> to </a:t>
                </a:r>
                <a:r>
                  <a:rPr lang="de-DE" dirty="0" err="1"/>
                  <a:t>reach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8197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Goal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paper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to </a:t>
                </a:r>
                <a:r>
                  <a:rPr lang="de-DE" dirty="0" err="1"/>
                  <a:t>determine</a:t>
                </a:r>
                <a:r>
                  <a:rPr lang="de-DE" dirty="0"/>
                  <a:t> optimal </a:t>
                </a:r>
                <a:r>
                  <a:rPr lang="de-DE" dirty="0" err="1"/>
                  <a:t>policies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Therefor</a:t>
                </a:r>
                <a:r>
                  <a:rPr lang="de-DE" dirty="0"/>
                  <a:t> </a:t>
                </a:r>
                <a:r>
                  <a:rPr lang="de-DE" dirty="0" err="1"/>
                  <a:t>we</a:t>
                </a:r>
                <a:r>
                  <a:rPr lang="de-DE" dirty="0"/>
                  <a:t> </a:t>
                </a:r>
                <a:r>
                  <a:rPr lang="de-DE" dirty="0" err="1"/>
                  <a:t>want</a:t>
                </a:r>
                <a:r>
                  <a:rPr lang="de-DE" dirty="0"/>
                  <a:t> to find a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:r>
                  <a:rPr lang="de-DE" dirty="0" err="1"/>
                  <a:t>assigning</a:t>
                </a:r>
                <a:r>
                  <a:rPr lang="de-DE" dirty="0"/>
                  <a:t> </a:t>
                </a:r>
                <a:r>
                  <a:rPr lang="de-DE" dirty="0" err="1"/>
                  <a:t>best</a:t>
                </a:r>
                <a:r>
                  <a:rPr lang="de-DE" dirty="0"/>
                  <a:t> </a:t>
                </a:r>
                <a:r>
                  <a:rPr lang="de-DE" dirty="0" err="1"/>
                  <a:t>action</a:t>
                </a:r>
                <a:r>
                  <a:rPr lang="de-DE" dirty="0"/>
                  <a:t> to </a:t>
                </a:r>
                <a:r>
                  <a:rPr lang="de-DE" dirty="0" err="1"/>
                  <a:t>every</a:t>
                </a:r>
                <a:r>
                  <a:rPr lang="de-DE" dirty="0"/>
                  <a:t> </a:t>
                </a:r>
                <a:r>
                  <a:rPr lang="de-DE" dirty="0" err="1"/>
                  <a:t>position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ℕ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de-DE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Therefore</a:t>
                </a:r>
                <a:r>
                  <a:rPr lang="de-DE" dirty="0"/>
                  <a:t>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all </a:t>
                </a:r>
                <a:r>
                  <a:rPr lang="de-DE" dirty="0" err="1"/>
                  <a:t>tiles</a:t>
                </a:r>
                <a:r>
                  <a:rPr lang="de-DE" dirty="0"/>
                  <a:t>, </a:t>
                </a:r>
                <a:r>
                  <a:rPr lang="de-DE" dirty="0" err="1"/>
                  <a:t>which</a:t>
                </a:r>
                <a:r>
                  <a:rPr lang="de-DE" dirty="0"/>
                  <a:t> </a:t>
                </a:r>
                <a:r>
                  <a:rPr lang="de-DE" dirty="0" err="1"/>
                  <a:t>equals</a:t>
                </a:r>
                <a:r>
                  <a:rPr lang="de-DE" dirty="0"/>
                  <a:t> </a:t>
                </a:r>
                <a:r>
                  <a:rPr lang="de-DE" dirty="0" err="1"/>
                  <a:t>shortest</a:t>
                </a:r>
                <a:r>
                  <a:rPr lang="de-DE" dirty="0"/>
                  <a:t> </a:t>
                </a:r>
                <a:r>
                  <a:rPr lang="de-DE" dirty="0" err="1"/>
                  <a:t>path</a:t>
                </a:r>
                <a:r>
                  <a:rPr lang="de-DE" dirty="0"/>
                  <a:t> </a:t>
                </a:r>
                <a:r>
                  <a:rPr lang="de-DE" dirty="0" err="1"/>
                  <a:t>length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Coming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left</a:t>
                </a:r>
                <a:r>
                  <a:rPr lang="de-DE" dirty="0"/>
                  <a:t> normal </a:t>
                </a:r>
                <a:r>
                  <a:rPr lang="de-DE" dirty="0" err="1"/>
                  <a:t>view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Determine</a:t>
                </a:r>
                <a:r>
                  <a:rPr lang="de-DE" dirty="0"/>
                  <a:t> </a:t>
                </a:r>
                <a:r>
                  <a:rPr lang="de-DE" dirty="0" err="1"/>
                  <a:t>actions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Show </a:t>
                </a:r>
                <a:r>
                  <a:rPr lang="de-DE" dirty="0" err="1"/>
                  <a:t>some</a:t>
                </a:r>
                <a:r>
                  <a:rPr lang="de-DE" dirty="0"/>
                  <a:t> </a:t>
                </a:r>
                <a:r>
                  <a:rPr lang="de-DE" dirty="0" err="1"/>
                  <a:t>examples</a:t>
                </a:r>
                <a:r>
                  <a:rPr lang="de-DE" dirty="0"/>
                  <a:t>…</a:t>
                </a:r>
              </a:p>
            </p:txBody>
          </p:sp>
        </mc:Choice>
        <mc:Fallback xmlns="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Goal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paper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to </a:t>
                </a:r>
                <a:r>
                  <a:rPr lang="de-DE" dirty="0" err="1"/>
                  <a:t>determine</a:t>
                </a:r>
                <a:r>
                  <a:rPr lang="de-DE" dirty="0"/>
                  <a:t> optimal </a:t>
                </a:r>
                <a:r>
                  <a:rPr lang="de-DE" dirty="0" err="1"/>
                  <a:t>policies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A Policy </a:t>
                </a:r>
                <a:r>
                  <a:rPr lang="de-DE" dirty="0" err="1"/>
                  <a:t>is</a:t>
                </a:r>
                <a:r>
                  <a:rPr lang="de-DE" dirty="0"/>
                  <a:t> a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:r>
                  <a:rPr lang="de-DE" dirty="0" err="1"/>
                  <a:t>assigning</a:t>
                </a:r>
                <a:r>
                  <a:rPr lang="de-DE" dirty="0"/>
                  <a:t> </a:t>
                </a:r>
                <a:r>
                  <a:rPr lang="de-DE" dirty="0" err="1"/>
                  <a:t>best</a:t>
                </a:r>
                <a:r>
                  <a:rPr lang="de-DE" dirty="0"/>
                  <a:t> </a:t>
                </a:r>
                <a:r>
                  <a:rPr lang="de-DE" dirty="0" err="1"/>
                  <a:t>action</a:t>
                </a:r>
                <a:r>
                  <a:rPr lang="de-DE" dirty="0"/>
                  <a:t> to </a:t>
                </a:r>
                <a:r>
                  <a:rPr lang="de-DE" dirty="0" err="1"/>
                  <a:t>every</a:t>
                </a:r>
                <a:r>
                  <a:rPr lang="de-DE" dirty="0"/>
                  <a:t> </a:t>
                </a:r>
                <a:r>
                  <a:rPr lang="de-DE" dirty="0" err="1"/>
                  <a:t>position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𝑃=ℕ^(𝑛×𝑚)→𝐴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Therefore</a:t>
                </a:r>
                <a:r>
                  <a:rPr lang="de-DE" dirty="0"/>
                  <a:t>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all </a:t>
                </a:r>
                <a:r>
                  <a:rPr lang="de-DE" dirty="0" err="1"/>
                  <a:t>tiles</a:t>
                </a:r>
                <a:r>
                  <a:rPr lang="de-DE" dirty="0"/>
                  <a:t>, </a:t>
                </a:r>
                <a:r>
                  <a:rPr lang="de-DE" dirty="0" err="1"/>
                  <a:t>which</a:t>
                </a:r>
                <a:r>
                  <a:rPr lang="de-DE" dirty="0"/>
                  <a:t> </a:t>
                </a:r>
                <a:r>
                  <a:rPr lang="de-DE" dirty="0" err="1"/>
                  <a:t>equals</a:t>
                </a:r>
                <a:r>
                  <a:rPr lang="de-DE" dirty="0"/>
                  <a:t> </a:t>
                </a:r>
                <a:r>
                  <a:rPr lang="de-DE" dirty="0" err="1"/>
                  <a:t>shortest</a:t>
                </a:r>
                <a:r>
                  <a:rPr lang="de-DE" dirty="0"/>
                  <a:t> </a:t>
                </a:r>
                <a:r>
                  <a:rPr lang="de-DE" dirty="0" err="1"/>
                  <a:t>path</a:t>
                </a:r>
                <a:r>
                  <a:rPr lang="de-DE" dirty="0"/>
                  <a:t> </a:t>
                </a:r>
                <a:r>
                  <a:rPr lang="de-DE" dirty="0" err="1"/>
                  <a:t>length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Coming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left</a:t>
                </a:r>
                <a:r>
                  <a:rPr lang="de-DE" dirty="0"/>
                  <a:t> normal </a:t>
                </a:r>
                <a:r>
                  <a:rPr lang="de-DE" dirty="0" err="1"/>
                  <a:t>view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Determine</a:t>
                </a:r>
                <a:r>
                  <a:rPr lang="de-DE" dirty="0"/>
                  <a:t> </a:t>
                </a:r>
                <a:r>
                  <a:rPr lang="de-DE" dirty="0" err="1"/>
                  <a:t>actions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Show </a:t>
                </a:r>
                <a:r>
                  <a:rPr lang="de-DE" dirty="0" err="1"/>
                  <a:t>some</a:t>
                </a:r>
                <a:r>
                  <a:rPr lang="de-DE" dirty="0"/>
                  <a:t> </a:t>
                </a:r>
                <a:r>
                  <a:rPr lang="de-DE" dirty="0" err="1"/>
                  <a:t>examples</a:t>
                </a:r>
                <a:r>
                  <a:rPr lang="de-DE" dirty="0"/>
                  <a:t>…</a:t>
                </a:r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9961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Continuing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fundamentals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approach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Dynamic </a:t>
            </a:r>
            <a:r>
              <a:rPr lang="de-DE" dirty="0" err="1"/>
              <a:t>Programming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principle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Optimality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important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Fundamental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deriving</a:t>
            </a:r>
            <a:r>
              <a:rPr lang="de-DE" dirty="0"/>
              <a:t> </a:t>
            </a:r>
            <a:r>
              <a:rPr lang="de-DE" dirty="0" err="1"/>
              <a:t>mathematical</a:t>
            </a:r>
            <a:r>
              <a:rPr lang="de-DE" dirty="0"/>
              <a:t> </a:t>
            </a:r>
            <a:r>
              <a:rPr lang="de-DE" dirty="0" err="1"/>
              <a:t>formulations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Actual</a:t>
            </a:r>
            <a:r>
              <a:rPr lang="de-DE" dirty="0"/>
              <a:t> </a:t>
            </a:r>
            <a:r>
              <a:rPr lang="de-DE" dirty="0" err="1"/>
              <a:t>mathematical</a:t>
            </a:r>
            <a:r>
              <a:rPr lang="de-DE" dirty="0"/>
              <a:t> </a:t>
            </a:r>
            <a:r>
              <a:rPr lang="de-DE" dirty="0" err="1"/>
              <a:t>formulation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characteristics</a:t>
            </a:r>
            <a:r>
              <a:rPr lang="de-DE" dirty="0"/>
              <a:t> a </a:t>
            </a:r>
            <a:r>
              <a:rPr lang="de-DE" dirty="0" err="1"/>
              <a:t>problem</a:t>
            </a:r>
            <a:r>
              <a:rPr lang="de-DE" dirty="0"/>
              <a:t> solvable </a:t>
            </a:r>
            <a:r>
              <a:rPr lang="de-DE" dirty="0" err="1"/>
              <a:t>by</a:t>
            </a:r>
            <a:r>
              <a:rPr lang="de-DE" dirty="0"/>
              <a:t> DP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84430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685800" y="4400549"/>
                <a:ext cx="5486400" cy="4521777"/>
              </a:xfrm>
            </p:spPr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DP </a:t>
                </a:r>
                <a:r>
                  <a:rPr lang="de-DE" dirty="0" err="1"/>
                  <a:t>method</a:t>
                </a:r>
                <a:r>
                  <a:rPr lang="de-DE" dirty="0"/>
                  <a:t> in </a:t>
                </a:r>
                <a:r>
                  <a:rPr lang="de-DE" dirty="0" err="1"/>
                  <a:t>mathematical</a:t>
                </a:r>
                <a:r>
                  <a:rPr lang="de-DE" dirty="0"/>
                  <a:t> </a:t>
                </a:r>
                <a:r>
                  <a:rPr lang="de-DE" dirty="0" err="1"/>
                  <a:t>optimization</a:t>
                </a:r>
                <a:r>
                  <a:rPr lang="de-DE" dirty="0"/>
                  <a:t> 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Always </a:t>
                </a:r>
                <a:r>
                  <a:rPr lang="de-DE" dirty="0" err="1"/>
                  <a:t>under</a:t>
                </a:r>
                <a:r>
                  <a:rPr lang="de-DE" dirty="0"/>
                  <a:t> </a:t>
                </a:r>
                <a:r>
                  <a:rPr lang="de-DE" dirty="0" err="1"/>
                  <a:t>certain</a:t>
                </a:r>
                <a:r>
                  <a:rPr lang="de-DE" dirty="0"/>
                  <a:t> </a:t>
                </a:r>
                <a:r>
                  <a:rPr lang="de-DE" dirty="0" err="1"/>
                  <a:t>objective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Minimize</a:t>
                </a:r>
                <a:r>
                  <a:rPr lang="de-DE" dirty="0"/>
                  <a:t> </a:t>
                </a:r>
                <a:r>
                  <a:rPr lang="de-DE" dirty="0" err="1"/>
                  <a:t>path</a:t>
                </a:r>
                <a:r>
                  <a:rPr lang="de-DE" dirty="0"/>
                  <a:t> </a:t>
                </a:r>
                <a:r>
                  <a:rPr lang="de-DE" dirty="0" err="1"/>
                  <a:t>length</a:t>
                </a:r>
                <a:endParaRPr lang="de-DE" dirty="0"/>
              </a:p>
              <a:p>
                <a:pPr marL="1085850" lvl="2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Maximize</a:t>
                </a:r>
                <a:r>
                  <a:rPr lang="de-DE" dirty="0"/>
                  <a:t> </a:t>
                </a:r>
                <a:r>
                  <a:rPr lang="de-DE" dirty="0" err="1"/>
                  <a:t>profit</a:t>
                </a:r>
                <a:r>
                  <a:rPr lang="de-DE" dirty="0"/>
                  <a:t>…</a:t>
                </a:r>
              </a:p>
              <a:p>
                <a:pPr marL="171450" lvl="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Transforms </a:t>
                </a:r>
                <a:r>
                  <a:rPr lang="de-DE" dirty="0" err="1"/>
                  <a:t>complex</a:t>
                </a:r>
                <a:r>
                  <a:rPr lang="de-DE" dirty="0"/>
                  <a:t> </a:t>
                </a:r>
                <a:r>
                  <a:rPr lang="de-DE" dirty="0" err="1"/>
                  <a:t>problems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:r>
                  <a:rPr lang="de-DE" dirty="0" err="1"/>
                  <a:t>sequence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simpler </a:t>
                </a:r>
                <a:r>
                  <a:rPr lang="de-DE" dirty="0" err="1"/>
                  <a:t>subp</a:t>
                </a:r>
                <a:r>
                  <a:rPr lang="de-DE" dirty="0"/>
                  <a:t>.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Each</a:t>
                </a:r>
                <a:r>
                  <a:rPr lang="de-DE" dirty="0"/>
                  <a:t> </a:t>
                </a:r>
                <a:r>
                  <a:rPr lang="de-DE" dirty="0" err="1"/>
                  <a:t>subproblem</a:t>
                </a:r>
                <a:r>
                  <a:rPr lang="de-DE" dirty="0"/>
                  <a:t> </a:t>
                </a:r>
                <a:r>
                  <a:rPr lang="de-DE" dirty="0" err="1"/>
                  <a:t>solved</a:t>
                </a:r>
                <a:r>
                  <a:rPr lang="de-DE" dirty="0"/>
                  <a:t> </a:t>
                </a:r>
                <a:r>
                  <a:rPr lang="de-DE" dirty="0" err="1"/>
                  <a:t>once</a:t>
                </a:r>
                <a:r>
                  <a:rPr lang="de-DE" dirty="0"/>
                  <a:t> &amp; </a:t>
                </a: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stored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If</a:t>
                </a:r>
                <a:r>
                  <a:rPr lang="de-DE" dirty="0"/>
                  <a:t> </a:t>
                </a:r>
                <a:r>
                  <a:rPr lang="de-DE" dirty="0" err="1"/>
                  <a:t>reoccuring</a:t>
                </a:r>
                <a:r>
                  <a:rPr lang="de-DE" dirty="0"/>
                  <a:t>,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cached</a:t>
                </a:r>
                <a:r>
                  <a:rPr lang="de-DE" dirty="0"/>
                  <a:t> </a:t>
                </a:r>
                <a:r>
                  <a:rPr lang="de-DE" dirty="0" err="1"/>
                  <a:t>result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Safe </a:t>
                </a:r>
                <a:r>
                  <a:rPr lang="de-DE" dirty="0" err="1"/>
                  <a:t>computation</a:t>
                </a:r>
                <a:r>
                  <a:rPr lang="de-DE" dirty="0"/>
                  <a:t> time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Optimal </a:t>
                </a: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combing</a:t>
                </a:r>
                <a:r>
                  <a:rPr lang="de-DE" dirty="0"/>
                  <a:t> </a:t>
                </a:r>
                <a:r>
                  <a:rPr lang="de-DE" dirty="0" err="1"/>
                  <a:t>solutions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subproblems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General </a:t>
                </a:r>
                <a:r>
                  <a:rPr lang="de-DE" dirty="0" err="1"/>
                  <a:t>framework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many</a:t>
                </a:r>
                <a:r>
                  <a:rPr lang="de-DE" dirty="0"/>
                  <a:t> </a:t>
                </a:r>
                <a:r>
                  <a:rPr lang="de-DE" dirty="0" err="1"/>
                  <a:t>problem</a:t>
                </a:r>
                <a:r>
                  <a:rPr lang="de-DE" dirty="0"/>
                  <a:t> </a:t>
                </a:r>
                <a:r>
                  <a:rPr lang="de-DE" dirty="0" err="1"/>
                  <a:t>types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Planning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industrial</a:t>
                </a:r>
                <a:r>
                  <a:rPr lang="de-DE" dirty="0"/>
                  <a:t> </a:t>
                </a:r>
                <a:r>
                  <a:rPr lang="de-DE" dirty="0" err="1"/>
                  <a:t>Production</a:t>
                </a:r>
                <a:r>
                  <a:rPr lang="de-DE" dirty="0"/>
                  <a:t> </a:t>
                </a:r>
                <a:r>
                  <a:rPr lang="de-DE" dirty="0" err="1"/>
                  <a:t>lines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Scheduling </a:t>
                </a:r>
                <a:r>
                  <a:rPr lang="de-DE" dirty="0" err="1"/>
                  <a:t>patients</a:t>
                </a:r>
                <a:r>
                  <a:rPr lang="de-DE" dirty="0"/>
                  <a:t> ad </a:t>
                </a:r>
                <a:r>
                  <a:rPr lang="de-DE" dirty="0" err="1"/>
                  <a:t>medical</a:t>
                </a:r>
                <a:r>
                  <a:rPr lang="de-DE" dirty="0"/>
                  <a:t> </a:t>
                </a:r>
                <a:r>
                  <a:rPr lang="de-DE" dirty="0" err="1"/>
                  <a:t>clinic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Long </a:t>
                </a:r>
                <a:r>
                  <a:rPr lang="de-DE" dirty="0" err="1"/>
                  <a:t>term</a:t>
                </a:r>
                <a:r>
                  <a:rPr lang="de-DE" dirty="0"/>
                  <a:t> </a:t>
                </a:r>
                <a:r>
                  <a:rPr lang="de-DE" dirty="0" err="1"/>
                  <a:t>investment</a:t>
                </a:r>
                <a:r>
                  <a:rPr lang="de-DE" dirty="0"/>
                  <a:t> </a:t>
                </a:r>
                <a:r>
                  <a:rPr lang="de-DE" dirty="0" err="1"/>
                  <a:t>programs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Robot </a:t>
                </a:r>
                <a:r>
                  <a:rPr lang="de-DE" dirty="0" err="1"/>
                  <a:t>motion</a:t>
                </a:r>
                <a:r>
                  <a:rPr lang="de-DE" dirty="0"/>
                  <a:t> </a:t>
                </a:r>
                <a:r>
                  <a:rPr lang="de-DE" dirty="0" err="1"/>
                  <a:t>planning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Underlying </a:t>
                </a:r>
                <a:r>
                  <a:rPr lang="de-DE" dirty="0" err="1"/>
                  <a:t>sequence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decisions</a:t>
                </a:r>
                <a:r>
                  <a:rPr lang="de-DE" dirty="0"/>
                  <a:t> in finite </a:t>
                </a:r>
                <a:r>
                  <a:rPr lang="de-DE" dirty="0" err="1"/>
                  <a:t>number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stages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Timesteps</a:t>
                </a:r>
                <a:r>
                  <a:rPr lang="de-DE" dirty="0"/>
                  <a:t>, </a:t>
                </a:r>
                <a:r>
                  <a:rPr lang="de-DE" dirty="0" err="1"/>
                  <a:t>Moves</a:t>
                </a:r>
                <a:r>
                  <a:rPr lang="de-DE" dirty="0"/>
                  <a:t>…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685800" y="4400549"/>
                <a:ext cx="5486400" cy="4521777"/>
              </a:xfrm>
            </p:spPr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DP </a:t>
                </a:r>
                <a:r>
                  <a:rPr lang="de-DE" dirty="0" err="1"/>
                  <a:t>method</a:t>
                </a:r>
                <a:r>
                  <a:rPr lang="de-DE" dirty="0"/>
                  <a:t> in </a:t>
                </a:r>
                <a:r>
                  <a:rPr lang="de-DE" dirty="0" err="1"/>
                  <a:t>mathematical</a:t>
                </a:r>
                <a:r>
                  <a:rPr lang="de-DE" dirty="0"/>
                  <a:t> </a:t>
                </a:r>
                <a:r>
                  <a:rPr lang="de-DE" dirty="0" err="1"/>
                  <a:t>optimization</a:t>
                </a:r>
                <a:r>
                  <a:rPr lang="de-DE" dirty="0"/>
                  <a:t> &amp; </a:t>
                </a:r>
                <a:r>
                  <a:rPr lang="de-DE" dirty="0" err="1"/>
                  <a:t>comp.</a:t>
                </a:r>
                <a:r>
                  <a:rPr lang="de-DE" dirty="0"/>
                  <a:t> Science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Transforms </a:t>
                </a:r>
                <a:r>
                  <a:rPr lang="de-DE" dirty="0" err="1"/>
                  <a:t>complex</a:t>
                </a:r>
                <a:r>
                  <a:rPr lang="de-DE" dirty="0"/>
                  <a:t> </a:t>
                </a:r>
                <a:r>
                  <a:rPr lang="de-DE" dirty="0" err="1"/>
                  <a:t>problems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:r>
                  <a:rPr lang="de-DE" dirty="0" err="1"/>
                  <a:t>sequence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simpler </a:t>
                </a:r>
                <a:r>
                  <a:rPr lang="de-DE" dirty="0" err="1"/>
                  <a:t>subp</a:t>
                </a:r>
                <a:r>
                  <a:rPr lang="de-DE" dirty="0"/>
                  <a:t>.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Each</a:t>
                </a:r>
                <a:r>
                  <a:rPr lang="de-DE" dirty="0"/>
                  <a:t> </a:t>
                </a:r>
                <a:r>
                  <a:rPr lang="de-DE" dirty="0" err="1"/>
                  <a:t>subproblem</a:t>
                </a:r>
                <a:r>
                  <a:rPr lang="de-DE" dirty="0"/>
                  <a:t> </a:t>
                </a:r>
                <a:r>
                  <a:rPr lang="de-DE" dirty="0" err="1"/>
                  <a:t>solved</a:t>
                </a:r>
                <a:r>
                  <a:rPr lang="de-DE" dirty="0"/>
                  <a:t> </a:t>
                </a:r>
                <a:r>
                  <a:rPr lang="de-DE" dirty="0" err="1"/>
                  <a:t>once</a:t>
                </a:r>
                <a:r>
                  <a:rPr lang="de-DE" dirty="0"/>
                  <a:t> &amp; </a:t>
                </a: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stored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If</a:t>
                </a:r>
                <a:r>
                  <a:rPr lang="de-DE" dirty="0"/>
                  <a:t> </a:t>
                </a:r>
                <a:r>
                  <a:rPr lang="de-DE" dirty="0" err="1"/>
                  <a:t>reoccuring</a:t>
                </a:r>
                <a:r>
                  <a:rPr lang="de-DE" dirty="0"/>
                  <a:t>,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cached</a:t>
                </a:r>
                <a:r>
                  <a:rPr lang="de-DE" dirty="0"/>
                  <a:t> </a:t>
                </a:r>
                <a:r>
                  <a:rPr lang="de-DE" dirty="0" err="1"/>
                  <a:t>result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Safe </a:t>
                </a:r>
                <a:r>
                  <a:rPr lang="de-DE" dirty="0" err="1"/>
                  <a:t>computation</a:t>
                </a:r>
                <a:r>
                  <a:rPr lang="de-DE" dirty="0"/>
                  <a:t> time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Recursively</a:t>
                </a:r>
                <a:r>
                  <a:rPr lang="de-DE" dirty="0"/>
                  <a:t> break down </a:t>
                </a:r>
                <a:r>
                  <a:rPr lang="de-DE" dirty="0" err="1"/>
                  <a:t>problem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:r>
                  <a:rPr lang="de-DE" dirty="0" err="1"/>
                  <a:t>these</a:t>
                </a:r>
                <a:r>
                  <a:rPr lang="de-DE" dirty="0"/>
                  <a:t> </a:t>
                </a:r>
                <a:r>
                  <a:rPr lang="de-DE" dirty="0" err="1"/>
                  <a:t>subproblems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Optimal </a:t>
                </a: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combing</a:t>
                </a:r>
                <a:r>
                  <a:rPr lang="de-DE" dirty="0"/>
                  <a:t> </a:t>
                </a:r>
                <a:r>
                  <a:rPr lang="de-DE" dirty="0" err="1"/>
                  <a:t>solutions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subproblems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General </a:t>
                </a:r>
                <a:r>
                  <a:rPr lang="de-DE" dirty="0" err="1"/>
                  <a:t>framework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many</a:t>
                </a:r>
                <a:r>
                  <a:rPr lang="de-DE" dirty="0"/>
                  <a:t> </a:t>
                </a:r>
                <a:r>
                  <a:rPr lang="de-DE" dirty="0" err="1"/>
                  <a:t>problem</a:t>
                </a:r>
                <a:r>
                  <a:rPr lang="de-DE" dirty="0"/>
                  <a:t> </a:t>
                </a:r>
                <a:r>
                  <a:rPr lang="de-DE" dirty="0" err="1"/>
                  <a:t>types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Planning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industrial</a:t>
                </a:r>
                <a:r>
                  <a:rPr lang="de-DE" dirty="0"/>
                  <a:t> </a:t>
                </a:r>
                <a:r>
                  <a:rPr lang="de-DE" dirty="0" err="1"/>
                  <a:t>Production</a:t>
                </a:r>
                <a:r>
                  <a:rPr lang="de-DE" dirty="0"/>
                  <a:t> </a:t>
                </a:r>
                <a:r>
                  <a:rPr lang="de-DE" dirty="0" err="1"/>
                  <a:t>lines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Scheduling </a:t>
                </a:r>
                <a:r>
                  <a:rPr lang="de-DE" dirty="0" err="1"/>
                  <a:t>patients</a:t>
                </a:r>
                <a:r>
                  <a:rPr lang="de-DE" dirty="0"/>
                  <a:t> ad </a:t>
                </a:r>
                <a:r>
                  <a:rPr lang="de-DE" dirty="0" err="1"/>
                  <a:t>medical</a:t>
                </a:r>
                <a:r>
                  <a:rPr lang="de-DE" dirty="0"/>
                  <a:t> </a:t>
                </a:r>
                <a:r>
                  <a:rPr lang="de-DE" dirty="0" err="1"/>
                  <a:t>clinic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Long </a:t>
                </a:r>
                <a:r>
                  <a:rPr lang="de-DE" dirty="0" err="1"/>
                  <a:t>term</a:t>
                </a:r>
                <a:r>
                  <a:rPr lang="de-DE" dirty="0"/>
                  <a:t> </a:t>
                </a:r>
                <a:r>
                  <a:rPr lang="de-DE" dirty="0" err="1"/>
                  <a:t>investment</a:t>
                </a:r>
                <a:r>
                  <a:rPr lang="de-DE" dirty="0"/>
                  <a:t> </a:t>
                </a:r>
                <a:r>
                  <a:rPr lang="de-DE" dirty="0" err="1"/>
                  <a:t>programs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Robot </a:t>
                </a:r>
                <a:r>
                  <a:rPr lang="de-DE" dirty="0" err="1"/>
                  <a:t>motion</a:t>
                </a:r>
                <a:r>
                  <a:rPr lang="de-DE" dirty="0"/>
                  <a:t> </a:t>
                </a:r>
                <a:r>
                  <a:rPr lang="de-DE" dirty="0" err="1"/>
                  <a:t>planning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Underlying </a:t>
                </a:r>
                <a:r>
                  <a:rPr lang="de-DE" dirty="0" err="1"/>
                  <a:t>sequence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decisions</a:t>
                </a:r>
                <a:r>
                  <a:rPr lang="de-DE" dirty="0"/>
                  <a:t> in finite </a:t>
                </a:r>
                <a:r>
                  <a:rPr lang="de-DE" dirty="0" err="1"/>
                  <a:t>number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stages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Timesteps</a:t>
                </a:r>
                <a:r>
                  <a:rPr lang="de-DE" dirty="0"/>
                  <a:t>, </a:t>
                </a:r>
                <a:r>
                  <a:rPr lang="de-DE" dirty="0" err="1"/>
                  <a:t>Moves</a:t>
                </a:r>
                <a:r>
                  <a:rPr lang="de-DE" dirty="0"/>
                  <a:t>…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Defined</a:t>
                </a:r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Tupel </a:t>
                </a:r>
                <a:r>
                  <a:rPr lang="de-DE" i="0">
                    <a:latin typeface="Cambria Math" panose="02040503050406030204" pitchFamily="18" charset="0"/>
                  </a:rPr>
                  <a:t>⟨𝑋,𝑈,𝑓,𝑐,𝑣,𝑥_𝑖𝑛𝑖𝑡 ⟩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X: Set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states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dirty="0"/>
                  <a:t>U </a:t>
                </a:r>
                <a:r>
                  <a:rPr lang="de-DE" dirty="0" err="1"/>
                  <a:t>set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controls</a:t>
                </a:r>
                <a:r>
                  <a:rPr lang="de-DE" dirty="0"/>
                  <a:t>, </a:t>
                </a:r>
                <a:r>
                  <a:rPr lang="de-DE" dirty="0" err="1"/>
                  <a:t>transformations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𝑓:𝑋×𝑈↦𝑋</a:t>
                </a:r>
                <a:r>
                  <a:rPr lang="de-DE" b="0" dirty="0"/>
                  <a:t> </a:t>
                </a:r>
                <a:r>
                  <a:rPr lang="de-DE" b="0" dirty="0" err="1"/>
                  <a:t>transition</a:t>
                </a:r>
                <a:r>
                  <a:rPr lang="de-DE" b="0" dirty="0"/>
                  <a:t> </a:t>
                </a:r>
                <a:r>
                  <a:rPr lang="de-DE" b="0" dirty="0" err="1"/>
                  <a:t>function</a:t>
                </a:r>
                <a:r>
                  <a:rPr lang="de-DE" b="0" dirty="0"/>
                  <a:t>, </a:t>
                </a:r>
                <a:r>
                  <a:rPr lang="de-DE" b="0" dirty="0" err="1"/>
                  <a:t>specifying</a:t>
                </a:r>
                <a:r>
                  <a:rPr lang="de-DE" b="0" dirty="0"/>
                  <a:t> </a:t>
                </a:r>
                <a:r>
                  <a:rPr lang="de-DE" b="0" dirty="0" err="1"/>
                  <a:t>next</a:t>
                </a:r>
                <a:r>
                  <a:rPr lang="de-DE" b="0" dirty="0"/>
                  <a:t> </a:t>
                </a:r>
                <a:r>
                  <a:rPr lang="de-DE" b="0" dirty="0" err="1"/>
                  <a:t>state</a:t>
                </a:r>
                <a:r>
                  <a:rPr lang="de-DE" b="0" dirty="0"/>
                  <a:t> </a:t>
                </a:r>
                <a:r>
                  <a:rPr lang="de-DE" b="0" dirty="0" err="1"/>
                  <a:t>if</a:t>
                </a:r>
                <a:r>
                  <a:rPr lang="de-DE" b="0" dirty="0"/>
                  <a:t> </a:t>
                </a:r>
                <a:r>
                  <a:rPr lang="de-DE" b="0" dirty="0" err="1"/>
                  <a:t>control</a:t>
                </a:r>
                <a:r>
                  <a:rPr lang="de-DE" b="0" dirty="0"/>
                  <a:t> u </a:t>
                </a:r>
                <a:r>
                  <a:rPr lang="de-DE" b="0" dirty="0" err="1"/>
                  <a:t>is</a:t>
                </a:r>
                <a:r>
                  <a:rPr lang="de-DE" b="0" dirty="0"/>
                  <a:t> </a:t>
                </a:r>
                <a:r>
                  <a:rPr lang="de-DE" b="0" dirty="0" err="1"/>
                  <a:t>executed</a:t>
                </a:r>
                <a:r>
                  <a:rPr lang="de-DE" b="0" dirty="0"/>
                  <a:t> in </a:t>
                </a:r>
                <a:r>
                  <a:rPr lang="de-DE" b="0" dirty="0" err="1"/>
                  <a:t>state</a:t>
                </a:r>
                <a:r>
                  <a:rPr lang="de-DE" b="0" dirty="0"/>
                  <a:t> x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𝑐:𝑋×𝑈↦ℝ</a:t>
                </a:r>
                <a:r>
                  <a:rPr lang="de-DE" dirty="0"/>
                  <a:t> </a:t>
                </a:r>
                <a:r>
                  <a:rPr lang="de-DE" dirty="0" err="1"/>
                  <a:t>cost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, </a:t>
                </a:r>
                <a:r>
                  <a:rPr lang="de-DE" dirty="0" err="1"/>
                  <a:t>remember</a:t>
                </a:r>
                <a:r>
                  <a:rPr lang="de-DE" dirty="0"/>
                  <a:t> </a:t>
                </a:r>
                <a:r>
                  <a:rPr lang="de-DE" dirty="0" err="1"/>
                  <a:t>number</a:t>
                </a:r>
                <a:r>
                  <a:rPr lang="de-DE" dirty="0"/>
                  <a:t> on </a:t>
                </a:r>
                <a:r>
                  <a:rPr lang="de-DE" dirty="0" err="1"/>
                  <a:t>tile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𝑣:𝑋↦ℝ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, </a:t>
                </a:r>
                <a:r>
                  <a:rPr lang="de-DE" dirty="0" err="1"/>
                  <a:t>shortest</a:t>
                </a:r>
                <a:r>
                  <a:rPr lang="de-DE" dirty="0"/>
                  <a:t> </a:t>
                </a:r>
                <a:r>
                  <a:rPr lang="de-DE" dirty="0" err="1"/>
                  <a:t>path</a:t>
                </a:r>
                <a:r>
                  <a:rPr lang="de-DE" dirty="0"/>
                  <a:t> </a:t>
                </a:r>
                <a:r>
                  <a:rPr lang="de-DE" dirty="0" err="1"/>
                  <a:t>length</a:t>
                </a:r>
                <a:endParaRPr lang="de-DE" dirty="0"/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𝑋_𝑖𝑛𝑖𝑡∈𝑋</a:t>
                </a:r>
                <a:r>
                  <a:rPr lang="de-DE" dirty="0"/>
                  <a:t> initial </a:t>
                </a:r>
                <a:r>
                  <a:rPr lang="de-DE" dirty="0" err="1"/>
                  <a:t>state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656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starting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precise</a:t>
            </a:r>
            <a:r>
              <a:rPr lang="de-DE" dirty="0"/>
              <a:t> </a:t>
            </a:r>
            <a:r>
              <a:rPr lang="de-DE" dirty="0" err="1"/>
              <a:t>discussion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 policy is a sequence of decisions.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An optimal policy is a sequence of decisions that has the best outcome w.r.t. a predefined criterion.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Classical approach would be, calculate all policies, and optimize the return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Richard </a:t>
            </a:r>
            <a:r>
              <a:rPr lang="de-DE" dirty="0" err="1"/>
              <a:t>Bellman</a:t>
            </a:r>
            <a:r>
              <a:rPr lang="de-DE" dirty="0"/>
              <a:t>, </a:t>
            </a:r>
            <a:r>
              <a:rPr lang="de-DE" dirty="0" err="1"/>
              <a:t>inventor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DP </a:t>
            </a:r>
            <a:r>
              <a:rPr lang="de-DE" dirty="0" err="1"/>
              <a:t>saw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to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sequence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Better</a:t>
            </a:r>
            <a:r>
              <a:rPr lang="de-DE" dirty="0"/>
              <a:t> find a </a:t>
            </a:r>
            <a:r>
              <a:rPr lang="de-DE" dirty="0" err="1"/>
              <a:t>general</a:t>
            </a:r>
            <a:r>
              <a:rPr lang="de-DE" dirty="0"/>
              <a:t> </a:t>
            </a:r>
            <a:r>
              <a:rPr lang="de-DE" dirty="0" err="1"/>
              <a:t>description</a:t>
            </a:r>
            <a:r>
              <a:rPr lang="de-DE" dirty="0"/>
              <a:t>,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returns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at </a:t>
            </a:r>
            <a:r>
              <a:rPr lang="de-DE" dirty="0" err="1"/>
              <a:t>any</a:t>
            </a:r>
            <a:r>
              <a:rPr lang="de-DE" dirty="0"/>
              <a:t> time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depending</a:t>
            </a:r>
            <a:r>
              <a:rPr lang="de-DE" dirty="0"/>
              <a:t> on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3895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b="0" dirty="0"/>
                  <a:t>How do </a:t>
                </a:r>
                <a:r>
                  <a:rPr lang="de-DE" b="0" dirty="0" err="1"/>
                  <a:t>the</a:t>
                </a:r>
                <a:r>
                  <a:rPr lang="de-DE" b="0" dirty="0"/>
                  <a:t> </a:t>
                </a:r>
                <a:r>
                  <a:rPr lang="de-DE" b="0" dirty="0" err="1"/>
                  <a:t>functional</a:t>
                </a:r>
                <a:r>
                  <a:rPr lang="de-DE" b="0" dirty="0"/>
                  <a:t> </a:t>
                </a:r>
                <a:r>
                  <a:rPr lang="de-DE" b="0" dirty="0" err="1"/>
                  <a:t>equations</a:t>
                </a:r>
                <a:r>
                  <a:rPr lang="de-DE" b="0" dirty="0"/>
                  <a:t> </a:t>
                </a:r>
                <a:r>
                  <a:rPr lang="de-DE" b="0" dirty="0" err="1"/>
                  <a:t>needed</a:t>
                </a:r>
                <a:r>
                  <a:rPr lang="de-DE" b="0" dirty="0"/>
                  <a:t> </a:t>
                </a:r>
                <a:r>
                  <a:rPr lang="de-DE" b="0" dirty="0" err="1"/>
                  <a:t>for</a:t>
                </a:r>
                <a:r>
                  <a:rPr lang="de-DE" b="0" dirty="0"/>
                  <a:t> DP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Process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system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describet</a:t>
                </a:r>
                <a:r>
                  <a:rPr lang="de-DE" dirty="0"/>
                  <a:t> at </a:t>
                </a:r>
                <a:r>
                  <a:rPr lang="de-DE" dirty="0" err="1"/>
                  <a:t>any</a:t>
                </a:r>
                <a:r>
                  <a:rPr lang="de-DE" dirty="0"/>
                  <a:t> time </a:t>
                </a:r>
                <a:r>
                  <a:rPr lang="de-DE" dirty="0" err="1"/>
                  <a:t>by</a:t>
                </a:r>
                <a:r>
                  <a:rPr lang="de-DE" dirty="0"/>
                  <a:t> M-dimensional </a:t>
                </a:r>
                <a:r>
                  <a:rPr lang="de-DE" dirty="0" err="1"/>
                  <a:t>vector</a:t>
                </a:r>
                <a:r>
                  <a:rPr lang="de-DE" dirty="0"/>
                  <a:t>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 …,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b="0" dirty="0"/>
                  <a:t>Set </a:t>
                </a:r>
                <a:r>
                  <a:rPr lang="de-DE" b="0" dirty="0" err="1"/>
                  <a:t>of</a:t>
                </a:r>
                <a:r>
                  <a:rPr lang="de-DE" b="0" dirty="0"/>
                  <a:t> </a:t>
                </a:r>
                <a:r>
                  <a:rPr lang="de-DE" b="0" dirty="0" err="1"/>
                  <a:t>transformations</a:t>
                </a:r>
                <a:r>
                  <a:rPr lang="de-DE" b="0" dirty="0"/>
                  <a:t>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de-DE" b="0" i="1" dirty="0">
                  <a:latin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b="0" dirty="0" err="1"/>
                  <a:t>With</a:t>
                </a:r>
                <a:r>
                  <a:rPr lang="de-DE" b="0" dirty="0"/>
                  <a:t> </a:t>
                </a:r>
                <a:r>
                  <a:rPr lang="de-DE" b="0" dirty="0" err="1"/>
                  <a:t>property</a:t>
                </a:r>
                <a:r>
                  <a:rPr lang="de-DE" b="0" dirty="0"/>
                  <a:t>: 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⇒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     ∀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Now</a:t>
                </a:r>
                <a:r>
                  <a:rPr lang="de-DE" dirty="0"/>
                  <a:t> </a:t>
                </a:r>
                <a:r>
                  <a:rPr lang="de-DE" dirty="0" err="1"/>
                  <a:t>having</a:t>
                </a:r>
                <a:r>
                  <a:rPr lang="de-DE" dirty="0"/>
                  <a:t> a N-stage </a:t>
                </a:r>
                <a:r>
                  <a:rPr lang="de-DE" dirty="0" err="1"/>
                  <a:t>process</a:t>
                </a:r>
                <a:r>
                  <a:rPr lang="de-DE" dirty="0"/>
                  <a:t>, a </a:t>
                </a:r>
                <a:r>
                  <a:rPr lang="de-DE" dirty="0" err="1"/>
                  <a:t>policy</a:t>
                </a:r>
                <a:r>
                  <a:rPr lang="de-DE" dirty="0"/>
                  <a:t> </a:t>
                </a:r>
                <a:r>
                  <a:rPr lang="de-DE" dirty="0" err="1"/>
                  <a:t>consists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selection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N </a:t>
                </a:r>
                <a:r>
                  <a:rPr lang="de-DE" dirty="0" err="1"/>
                  <a:t>transformations</a:t>
                </a:r>
                <a:r>
                  <a:rPr lang="de-DE" dirty="0"/>
                  <a:t>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 …, 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1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11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1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de-DE" sz="11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de-DE" sz="1100" b="0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1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1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11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1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1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de-DE" sz="11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11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1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sz="11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sz="1100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sz="1100" b="0" i="1" smtClean="0">
                        <a:latin typeface="Cambria Math" panose="02040503050406030204" pitchFamily="18" charset="0"/>
                      </a:rPr>
                      <m:t>⋮</m:t>
                    </m:r>
                  </m:oMath>
                </a14:m>
                <a:endParaRPr lang="de-DE" sz="1100" b="0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1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de-DE" sz="11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1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de-DE" sz="11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de-DE" sz="1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de-DE" sz="11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de-DE" sz="11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11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b="0" dirty="0" err="1"/>
                  <a:t>What</a:t>
                </a:r>
                <a:r>
                  <a:rPr lang="de-DE" b="0" dirty="0"/>
                  <a:t> </a:t>
                </a:r>
                <a:r>
                  <a:rPr lang="de-DE" b="0" dirty="0" err="1"/>
                  <a:t>the</a:t>
                </a:r>
                <a:r>
                  <a:rPr lang="de-DE" b="0" dirty="0"/>
                  <a:t> </a:t>
                </a:r>
                <a:r>
                  <a:rPr lang="de-DE" b="0" dirty="0" err="1"/>
                  <a:t>goal</a:t>
                </a:r>
                <a:r>
                  <a:rPr lang="de-DE" b="0" dirty="0"/>
                  <a:t> </a:t>
                </a:r>
                <a:r>
                  <a:rPr lang="de-DE" b="0" dirty="0" err="1"/>
                  <a:t>is</a:t>
                </a:r>
                <a:r>
                  <a:rPr lang="de-DE" b="0" dirty="0"/>
                  <a:t> </a:t>
                </a:r>
                <a:r>
                  <a:rPr lang="de-DE" b="0" dirty="0" err="1"/>
                  <a:t>now</a:t>
                </a:r>
                <a:r>
                  <a:rPr lang="de-DE" b="0" dirty="0"/>
                  <a:t> </a:t>
                </a:r>
                <a:r>
                  <a:rPr lang="de-DE" b="0" dirty="0" err="1"/>
                  <a:t>is</a:t>
                </a:r>
                <a:r>
                  <a:rPr lang="de-DE" b="0" dirty="0"/>
                  <a:t> to </a:t>
                </a:r>
                <a:r>
                  <a:rPr lang="de-DE" b="0" dirty="0" err="1"/>
                  <a:t>maximize</a:t>
                </a:r>
                <a:r>
                  <a:rPr lang="de-DE" b="0" dirty="0"/>
                  <a:t> </a:t>
                </a:r>
                <a:r>
                  <a:rPr lang="de-DE" b="0" dirty="0" err="1"/>
                  <a:t>the</a:t>
                </a:r>
                <a:r>
                  <a:rPr lang="de-DE" b="0" dirty="0"/>
                  <a:t> </a:t>
                </a:r>
                <a:r>
                  <a:rPr lang="de-DE" b="0" dirty="0" err="1"/>
                  <a:t>return</a:t>
                </a:r>
                <a:r>
                  <a:rPr lang="de-DE" b="0" dirty="0"/>
                  <a:t> </a:t>
                </a:r>
                <a:r>
                  <a:rPr lang="de-DE" b="0" dirty="0" err="1"/>
                  <a:t>of</a:t>
                </a:r>
                <a:r>
                  <a:rPr lang="de-DE" b="0" dirty="0"/>
                  <a:t> </a:t>
                </a:r>
                <a:r>
                  <a:rPr lang="de-DE" b="0" dirty="0" err="1"/>
                  <a:t>the</a:t>
                </a:r>
                <a:r>
                  <a:rPr lang="de-DE" b="0" dirty="0"/>
                  <a:t> final </a:t>
                </a:r>
                <a:r>
                  <a:rPr lang="de-DE" b="0" dirty="0" err="1"/>
                  <a:t>stage</a:t>
                </a:r>
                <a:endParaRPr lang="de-DE" b="0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A </a:t>
                </a:r>
                <a:r>
                  <a:rPr lang="de-DE" dirty="0" err="1"/>
                  <a:t>return</a:t>
                </a:r>
                <a:r>
                  <a:rPr lang="de-DE" dirty="0"/>
                  <a:t> </a:t>
                </a:r>
                <a:r>
                  <a:rPr lang="de-DE" dirty="0" err="1"/>
                  <a:t>gives</a:t>
                </a:r>
                <a:r>
                  <a:rPr lang="de-DE" dirty="0"/>
                  <a:t> a </a:t>
                </a:r>
                <a:r>
                  <a:rPr lang="de-DE" dirty="0" err="1"/>
                  <a:t>scalar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final </a:t>
                </a:r>
                <a:r>
                  <a:rPr lang="de-DE" dirty="0" err="1"/>
                  <a:t>stage</a:t>
                </a:r>
                <a:endParaRPr lang="de-DE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b="0" dirty="0" err="1"/>
                  <a:t>For</a:t>
                </a:r>
                <a:r>
                  <a:rPr lang="de-DE" b="0" dirty="0"/>
                  <a:t> </a:t>
                </a:r>
                <a:r>
                  <a:rPr lang="de-DE" b="0" dirty="0" err="1"/>
                  <a:t>finding</a:t>
                </a:r>
                <a:r>
                  <a:rPr lang="de-DE" b="0" dirty="0"/>
                  <a:t> </a:t>
                </a:r>
                <a:r>
                  <a:rPr lang="de-DE" b="0" dirty="0" err="1"/>
                  <a:t>the</a:t>
                </a:r>
                <a:r>
                  <a:rPr lang="de-DE" b="0" dirty="0"/>
                  <a:t> optimal </a:t>
                </a:r>
                <a:r>
                  <a:rPr lang="de-DE" b="0" dirty="0" err="1"/>
                  <a:t>policy</a:t>
                </a:r>
                <a:r>
                  <a:rPr lang="de-DE" b="0" dirty="0"/>
                  <a:t>, </a:t>
                </a:r>
                <a:r>
                  <a:rPr lang="de-DE" b="0" dirty="0" err="1"/>
                  <a:t>we</a:t>
                </a:r>
                <a:r>
                  <a:rPr lang="de-DE" b="0" dirty="0"/>
                  <a:t> </a:t>
                </a:r>
                <a:r>
                  <a:rPr lang="de-DE" b="0" dirty="0" err="1"/>
                  <a:t>want</a:t>
                </a:r>
                <a:r>
                  <a:rPr lang="de-DE" b="0" dirty="0"/>
                  <a:t> to </a:t>
                </a:r>
                <a:r>
                  <a:rPr lang="de-DE" b="0" dirty="0" err="1"/>
                  <a:t>maximize</a:t>
                </a:r>
                <a:r>
                  <a:rPr lang="de-DE" b="0" dirty="0"/>
                  <a:t> </a:t>
                </a:r>
                <a:r>
                  <a:rPr lang="de-DE" b="0" dirty="0" err="1"/>
                  <a:t>this</a:t>
                </a:r>
                <a:r>
                  <a:rPr lang="de-DE" b="0" dirty="0"/>
                  <a:t> </a:t>
                </a:r>
                <a:r>
                  <a:rPr lang="de-DE" b="0" dirty="0" err="1"/>
                  <a:t>return</a:t>
                </a:r>
                <a:endParaRPr lang="de-DE" b="0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lim>
                        </m:limLow>
                      </m:fNam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Now</a:t>
                </a:r>
                <a:r>
                  <a:rPr lang="de-DE" dirty="0"/>
                  <a:t> </a:t>
                </a:r>
                <a:r>
                  <a:rPr lang="de-DE" dirty="0" err="1"/>
                  <a:t>using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principle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optimality</a:t>
                </a:r>
                <a:endParaRPr lang="de-DE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1. </a:t>
                </a:r>
                <a:r>
                  <a:rPr lang="de-DE" dirty="0" err="1"/>
                  <a:t>decision</a:t>
                </a:r>
                <a:r>
                  <a:rPr lang="de-DE" dirty="0"/>
                  <a:t> -&gt; Transformation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de-DE" b="0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Result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-&gt; </a:t>
                </a:r>
                <a:r>
                  <a:rPr lang="de-DE" dirty="0" err="1"/>
                  <a:t>left</a:t>
                </a:r>
                <a:r>
                  <a:rPr lang="de-DE" dirty="0"/>
                  <a:t> (N-1) </a:t>
                </a:r>
                <a:r>
                  <a:rPr lang="de-DE" dirty="0" err="1"/>
                  <a:t>stages</a:t>
                </a:r>
                <a:r>
                  <a:rPr lang="de-DE" dirty="0"/>
                  <a:t> -&gt; Return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b>
                    </m:sSub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To </a:t>
                </a:r>
                <a:r>
                  <a:rPr lang="de-DE" dirty="0" err="1"/>
                  <a:t>maximize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, </a:t>
                </a:r>
                <a:r>
                  <a:rPr lang="de-DE" dirty="0" err="1"/>
                  <a:t>we</a:t>
                </a:r>
                <a:r>
                  <a:rPr lang="de-DE" dirty="0"/>
                  <a:t> </a:t>
                </a:r>
                <a:r>
                  <a:rPr lang="de-DE" dirty="0" err="1"/>
                  <a:t>want</a:t>
                </a:r>
                <a:r>
                  <a:rPr lang="de-DE" dirty="0"/>
                  <a:t> t </a:t>
                </a:r>
                <a:r>
                  <a:rPr lang="de-DE" dirty="0" err="1"/>
                  <a:t>want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maximum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this</a:t>
                </a:r>
                <a:r>
                  <a:rPr lang="de-DE" dirty="0"/>
                  <a:t> </a:t>
                </a:r>
                <a:r>
                  <a:rPr lang="de-DE" dirty="0" err="1"/>
                  <a:t>equation</a:t>
                </a:r>
                <a:endParaRPr lang="de-DE" b="0" i="1" dirty="0">
                  <a:latin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b>
                        </m:sSub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  <m:r>
                      <a:rPr lang="de-DE" b="0" i="1" smtClean="0">
                        <a:latin typeface="Cambria Math" panose="02040503050406030204" pitchFamily="18" charset="0"/>
                      </a:rPr>
                      <m:t>,       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=2,3,…</m:t>
                    </m:r>
                  </m:oMath>
                </a14:m>
                <a:endParaRPr lang="de-DE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Recursively</a:t>
                </a:r>
                <a:r>
                  <a:rPr lang="de-DE" dirty="0"/>
                  <a:t> </a:t>
                </a:r>
                <a:r>
                  <a:rPr lang="de-DE" dirty="0" err="1"/>
                  <a:t>calculating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stage</a:t>
                </a:r>
                <a:r>
                  <a:rPr lang="de-DE" dirty="0"/>
                  <a:t> N </a:t>
                </a:r>
                <a:r>
                  <a:rPr lang="de-DE" dirty="0" err="1"/>
                  <a:t>till</a:t>
                </a:r>
                <a:r>
                  <a:rPr lang="de-DE" dirty="0"/>
                  <a:t> 0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There</a:t>
                </a:r>
                <a:r>
                  <a:rPr lang="de-DE" dirty="0"/>
                  <a:t> </a:t>
                </a:r>
                <a:r>
                  <a:rPr lang="de-DE" dirty="0" err="1"/>
                  <a:t>we</a:t>
                </a:r>
                <a:r>
                  <a:rPr lang="de-DE" dirty="0"/>
                  <a:t> </a:t>
                </a:r>
                <a:r>
                  <a:rPr lang="de-DE" dirty="0" err="1"/>
                  <a:t>see</a:t>
                </a:r>
                <a:r>
                  <a:rPr lang="de-DE" dirty="0"/>
                  <a:t>, not </a:t>
                </a:r>
                <a:r>
                  <a:rPr lang="de-DE" dirty="0" err="1"/>
                  <a:t>unique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sz="800" dirty="0"/>
              </a:p>
            </p:txBody>
          </p:sp>
        </mc:Choice>
        <mc:Fallback xmlns="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b="0" dirty="0"/>
                  <a:t>How do </a:t>
                </a:r>
                <a:r>
                  <a:rPr lang="de-DE" b="0" dirty="0" err="1"/>
                  <a:t>the</a:t>
                </a:r>
                <a:r>
                  <a:rPr lang="de-DE" b="0" dirty="0"/>
                  <a:t> </a:t>
                </a:r>
                <a:r>
                  <a:rPr lang="de-DE" b="0" dirty="0" err="1"/>
                  <a:t>functional</a:t>
                </a:r>
                <a:r>
                  <a:rPr lang="de-DE" b="0" dirty="0"/>
                  <a:t> </a:t>
                </a:r>
                <a:r>
                  <a:rPr lang="de-DE" b="0" dirty="0" err="1"/>
                  <a:t>equations</a:t>
                </a:r>
                <a:r>
                  <a:rPr lang="de-DE" b="0" dirty="0"/>
                  <a:t> </a:t>
                </a:r>
                <a:r>
                  <a:rPr lang="de-DE" b="0" dirty="0" err="1"/>
                  <a:t>needed</a:t>
                </a:r>
                <a:r>
                  <a:rPr lang="de-DE" b="0" dirty="0"/>
                  <a:t> </a:t>
                </a:r>
                <a:r>
                  <a:rPr lang="de-DE" b="0" dirty="0" err="1"/>
                  <a:t>for</a:t>
                </a:r>
                <a:r>
                  <a:rPr lang="de-DE" b="0" dirty="0"/>
                  <a:t> DP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Process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system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describet</a:t>
                </a:r>
                <a:r>
                  <a:rPr lang="de-DE" dirty="0"/>
                  <a:t> at </a:t>
                </a:r>
                <a:r>
                  <a:rPr lang="de-DE" dirty="0" err="1"/>
                  <a:t>any</a:t>
                </a:r>
                <a:r>
                  <a:rPr lang="de-DE" dirty="0"/>
                  <a:t> time </a:t>
                </a:r>
                <a:r>
                  <a:rPr lang="de-DE" dirty="0" err="1"/>
                  <a:t>by</a:t>
                </a:r>
                <a:r>
                  <a:rPr lang="de-DE" dirty="0"/>
                  <a:t> M-dimensional </a:t>
                </a:r>
                <a:r>
                  <a:rPr lang="de-DE" dirty="0" err="1"/>
                  <a:t>vector</a:t>
                </a:r>
                <a:r>
                  <a:rPr lang="de-DE" dirty="0"/>
                  <a:t>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𝑝=(𝑝_1,𝑝_2, …,𝑝_𝑀 )∈𝑋</a:t>
                </a: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b="0" dirty="0"/>
                  <a:t>Set </a:t>
                </a:r>
                <a:r>
                  <a:rPr lang="de-DE" b="0" dirty="0" err="1"/>
                  <a:t>of</a:t>
                </a:r>
                <a:r>
                  <a:rPr lang="de-DE" b="0" dirty="0"/>
                  <a:t> </a:t>
                </a:r>
                <a:r>
                  <a:rPr lang="de-DE" b="0" dirty="0" err="1"/>
                  <a:t>transformations</a:t>
                </a:r>
                <a:r>
                  <a:rPr lang="de-DE" b="0" dirty="0"/>
                  <a:t>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𝑈={𝑇_𝑘 };</a:t>
                </a:r>
                <a:endParaRPr lang="de-DE" b="0" i="1" dirty="0">
                  <a:latin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b="0" dirty="0" err="1"/>
                  <a:t>With</a:t>
                </a:r>
                <a:r>
                  <a:rPr lang="de-DE" b="0" dirty="0"/>
                  <a:t> </a:t>
                </a:r>
                <a:r>
                  <a:rPr lang="de-DE" b="0" dirty="0" err="1"/>
                  <a:t>property</a:t>
                </a:r>
                <a:r>
                  <a:rPr lang="de-DE" b="0" dirty="0"/>
                  <a:t>:  </a:t>
                </a:r>
                <a:r>
                  <a:rPr lang="de-DE" b="0" i="0">
                    <a:latin typeface="Cambria Math" panose="02040503050406030204" pitchFamily="18" charset="0"/>
                  </a:rPr>
                  <a:t>𝑝∈𝑋⇒𝑇_𝐾 (𝑝)∈𝑋,     ∀𝑘</a:t>
                </a: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Now</a:t>
                </a:r>
                <a:r>
                  <a:rPr lang="de-DE" dirty="0"/>
                  <a:t> </a:t>
                </a:r>
                <a:r>
                  <a:rPr lang="de-DE" dirty="0" err="1"/>
                  <a:t>having</a:t>
                </a:r>
                <a:r>
                  <a:rPr lang="de-DE" dirty="0"/>
                  <a:t> a N-stage </a:t>
                </a:r>
                <a:r>
                  <a:rPr lang="de-DE" dirty="0" err="1"/>
                  <a:t>process</a:t>
                </a:r>
                <a:r>
                  <a:rPr lang="de-DE" dirty="0"/>
                  <a:t>, a </a:t>
                </a:r>
                <a:r>
                  <a:rPr lang="de-DE" dirty="0" err="1"/>
                  <a:t>policy</a:t>
                </a:r>
                <a:r>
                  <a:rPr lang="de-DE" dirty="0"/>
                  <a:t> </a:t>
                </a:r>
                <a:r>
                  <a:rPr lang="de-DE" dirty="0" err="1"/>
                  <a:t>consists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selection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N </a:t>
                </a:r>
                <a:r>
                  <a:rPr lang="de-DE" dirty="0" err="1"/>
                  <a:t>transformations</a:t>
                </a:r>
                <a:r>
                  <a:rPr lang="de-DE" dirty="0"/>
                  <a:t>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𝑃=(𝑇_1, 𝑇_2, …, 𝑇_𝑁 )</a:t>
                </a:r>
                <a:endParaRPr lang="de-DE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de-DE" sz="1100" b="0" i="0">
                    <a:latin typeface="Cambria Math" panose="02040503050406030204" pitchFamily="18" charset="0"/>
                  </a:rPr>
                  <a:t>𝑝_1=𝑇_1 (𝑝)</a:t>
                </a:r>
                <a:endParaRPr lang="de-DE" sz="1100" b="0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de-DE" sz="1100" i="0">
                    <a:latin typeface="Cambria Math" panose="02040503050406030204" pitchFamily="18" charset="0"/>
                  </a:rPr>
                  <a:t>𝑝_</a:t>
                </a:r>
                <a:r>
                  <a:rPr lang="de-DE" sz="1100" b="0" i="0">
                    <a:latin typeface="Cambria Math" panose="02040503050406030204" pitchFamily="18" charset="0"/>
                  </a:rPr>
                  <a:t>2</a:t>
                </a:r>
                <a:r>
                  <a:rPr lang="de-DE" sz="1100" i="0">
                    <a:latin typeface="Cambria Math" panose="02040503050406030204" pitchFamily="18" charset="0"/>
                  </a:rPr>
                  <a:t>=𝑇_</a:t>
                </a:r>
                <a:r>
                  <a:rPr lang="de-DE" sz="1100" b="0" i="0">
                    <a:latin typeface="Cambria Math" panose="02040503050406030204" pitchFamily="18" charset="0"/>
                  </a:rPr>
                  <a:t>2 </a:t>
                </a:r>
                <a:r>
                  <a:rPr lang="de-DE" sz="1100" i="0">
                    <a:latin typeface="Cambria Math" panose="02040503050406030204" pitchFamily="18" charset="0"/>
                  </a:rPr>
                  <a:t>(𝑝</a:t>
                </a:r>
                <a:r>
                  <a:rPr lang="de-DE" sz="1100" b="0" i="0">
                    <a:latin typeface="Cambria Math" panose="02040503050406030204" pitchFamily="18" charset="0"/>
                  </a:rPr>
                  <a:t>_1 )</a:t>
                </a:r>
                <a:endParaRPr lang="de-DE" sz="1100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de-DE" sz="1100" b="0" i="0">
                    <a:latin typeface="Cambria Math" panose="02040503050406030204" pitchFamily="18" charset="0"/>
                  </a:rPr>
                  <a:t>⋮</a:t>
                </a:r>
                <a:endParaRPr lang="de-DE" sz="1100" b="0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de-DE" sz="1100" b="0" i="0">
                    <a:latin typeface="Cambria Math" panose="02040503050406030204" pitchFamily="18" charset="0"/>
                  </a:rPr>
                  <a:t>𝑝_𝑁=𝑇_𝑁 (𝑝_(𝑁−1))</a:t>
                </a:r>
                <a:endParaRPr lang="de-DE" sz="11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b="0" dirty="0" err="1"/>
                  <a:t>What</a:t>
                </a:r>
                <a:r>
                  <a:rPr lang="de-DE" b="0" dirty="0"/>
                  <a:t> </a:t>
                </a:r>
                <a:r>
                  <a:rPr lang="de-DE" b="0" dirty="0" err="1"/>
                  <a:t>the</a:t>
                </a:r>
                <a:r>
                  <a:rPr lang="de-DE" b="0" dirty="0"/>
                  <a:t> </a:t>
                </a:r>
                <a:r>
                  <a:rPr lang="de-DE" b="0" dirty="0" err="1"/>
                  <a:t>goal</a:t>
                </a:r>
                <a:r>
                  <a:rPr lang="de-DE" b="0" dirty="0"/>
                  <a:t> </a:t>
                </a:r>
                <a:r>
                  <a:rPr lang="de-DE" b="0" dirty="0" err="1"/>
                  <a:t>is</a:t>
                </a:r>
                <a:r>
                  <a:rPr lang="de-DE" b="0" dirty="0"/>
                  <a:t> </a:t>
                </a:r>
                <a:r>
                  <a:rPr lang="de-DE" b="0" dirty="0" err="1"/>
                  <a:t>now</a:t>
                </a:r>
                <a:r>
                  <a:rPr lang="de-DE" b="0" dirty="0"/>
                  <a:t> </a:t>
                </a:r>
                <a:r>
                  <a:rPr lang="de-DE" b="0" dirty="0" err="1"/>
                  <a:t>is</a:t>
                </a:r>
                <a:r>
                  <a:rPr lang="de-DE" b="0" dirty="0"/>
                  <a:t> to </a:t>
                </a:r>
                <a:r>
                  <a:rPr lang="de-DE" b="0" dirty="0" err="1"/>
                  <a:t>maximize</a:t>
                </a:r>
                <a:r>
                  <a:rPr lang="de-DE" b="0" dirty="0"/>
                  <a:t> </a:t>
                </a:r>
                <a:r>
                  <a:rPr lang="de-DE" b="0" dirty="0" err="1"/>
                  <a:t>the</a:t>
                </a:r>
                <a:r>
                  <a:rPr lang="de-DE" b="0" dirty="0"/>
                  <a:t> </a:t>
                </a:r>
                <a:r>
                  <a:rPr lang="de-DE" b="0" dirty="0" err="1"/>
                  <a:t>return</a:t>
                </a:r>
                <a:r>
                  <a:rPr lang="de-DE" b="0" dirty="0"/>
                  <a:t> </a:t>
                </a:r>
                <a:r>
                  <a:rPr lang="de-DE" b="0" dirty="0" err="1"/>
                  <a:t>of</a:t>
                </a:r>
                <a:r>
                  <a:rPr lang="de-DE" b="0" dirty="0"/>
                  <a:t> </a:t>
                </a:r>
                <a:r>
                  <a:rPr lang="de-DE" b="0" dirty="0" err="1"/>
                  <a:t>the</a:t>
                </a:r>
                <a:r>
                  <a:rPr lang="de-DE" b="0" dirty="0"/>
                  <a:t> final </a:t>
                </a:r>
                <a:r>
                  <a:rPr lang="de-DE" b="0" dirty="0" err="1"/>
                  <a:t>stage</a:t>
                </a:r>
                <a:endParaRPr lang="de-DE" b="0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A </a:t>
                </a:r>
                <a:r>
                  <a:rPr lang="de-DE" dirty="0" err="1"/>
                  <a:t>return</a:t>
                </a:r>
                <a:r>
                  <a:rPr lang="de-DE" dirty="0"/>
                  <a:t> </a:t>
                </a:r>
                <a:r>
                  <a:rPr lang="de-DE" dirty="0" err="1"/>
                  <a:t>gives</a:t>
                </a:r>
                <a:r>
                  <a:rPr lang="de-DE" dirty="0"/>
                  <a:t> a </a:t>
                </a:r>
                <a:r>
                  <a:rPr lang="de-DE" dirty="0" err="1"/>
                  <a:t>scalar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final </a:t>
                </a:r>
                <a:r>
                  <a:rPr lang="de-DE" dirty="0" err="1"/>
                  <a:t>stage</a:t>
                </a:r>
                <a:endParaRPr lang="de-DE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b="0" dirty="0" err="1"/>
                  <a:t>For</a:t>
                </a:r>
                <a:r>
                  <a:rPr lang="de-DE" b="0" dirty="0"/>
                  <a:t> </a:t>
                </a:r>
                <a:r>
                  <a:rPr lang="de-DE" b="0" dirty="0" err="1"/>
                  <a:t>finding</a:t>
                </a:r>
                <a:r>
                  <a:rPr lang="de-DE" b="0" dirty="0"/>
                  <a:t> </a:t>
                </a:r>
                <a:r>
                  <a:rPr lang="de-DE" b="0" dirty="0" err="1"/>
                  <a:t>the</a:t>
                </a:r>
                <a:r>
                  <a:rPr lang="de-DE" b="0" dirty="0"/>
                  <a:t> optimal </a:t>
                </a:r>
                <a:r>
                  <a:rPr lang="de-DE" b="0" dirty="0" err="1"/>
                  <a:t>policy</a:t>
                </a:r>
                <a:r>
                  <a:rPr lang="de-DE" b="0" dirty="0"/>
                  <a:t>, </a:t>
                </a:r>
                <a:r>
                  <a:rPr lang="de-DE" b="0" dirty="0" err="1"/>
                  <a:t>we</a:t>
                </a:r>
                <a:r>
                  <a:rPr lang="de-DE" b="0" dirty="0"/>
                  <a:t> </a:t>
                </a:r>
                <a:r>
                  <a:rPr lang="de-DE" b="0" dirty="0" err="1"/>
                  <a:t>want</a:t>
                </a:r>
                <a:r>
                  <a:rPr lang="de-DE" b="0" dirty="0"/>
                  <a:t> to </a:t>
                </a:r>
                <a:r>
                  <a:rPr lang="de-DE" b="0" dirty="0" err="1"/>
                  <a:t>maximize</a:t>
                </a:r>
                <a:r>
                  <a:rPr lang="de-DE" b="0" dirty="0"/>
                  <a:t> </a:t>
                </a:r>
                <a:r>
                  <a:rPr lang="de-DE" b="0" dirty="0" err="1"/>
                  <a:t>this</a:t>
                </a:r>
                <a:r>
                  <a:rPr lang="de-DE" b="0" dirty="0"/>
                  <a:t> </a:t>
                </a:r>
                <a:r>
                  <a:rPr lang="de-DE" b="0" dirty="0" err="1"/>
                  <a:t>return</a:t>
                </a:r>
                <a:endParaRPr lang="de-DE" b="0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ℎ_𝑁 (𝑝)=max┬𝑝⁡〖𝑅(𝑝_𝑁)〗</a:t>
                </a: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Now</a:t>
                </a:r>
                <a:r>
                  <a:rPr lang="de-DE" dirty="0"/>
                  <a:t> </a:t>
                </a:r>
                <a:r>
                  <a:rPr lang="de-DE" dirty="0" err="1"/>
                  <a:t>using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principle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optimality</a:t>
                </a:r>
                <a:endParaRPr lang="de-DE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1. </a:t>
                </a:r>
                <a:r>
                  <a:rPr lang="de-DE" dirty="0" err="1"/>
                  <a:t>decision</a:t>
                </a:r>
                <a:r>
                  <a:rPr lang="de-DE" dirty="0"/>
                  <a:t> -&gt; Transformation </a:t>
                </a:r>
                <a:r>
                  <a:rPr lang="de-DE" b="0" i="0">
                    <a:latin typeface="Cambria Math" panose="02040503050406030204" pitchFamily="18" charset="0"/>
                  </a:rPr>
                  <a:t>𝑇_𝑘</a:t>
                </a:r>
                <a:endParaRPr lang="de-DE" b="0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Result</a:t>
                </a:r>
                <a:r>
                  <a:rPr lang="de-DE" dirty="0"/>
                  <a:t> </a:t>
                </a:r>
                <a:r>
                  <a:rPr lang="de-DE" b="0" i="0">
                    <a:latin typeface="Cambria Math" panose="02040503050406030204" pitchFamily="18" charset="0"/>
                  </a:rPr>
                  <a:t>𝑇_𝑘 (𝑝)</a:t>
                </a:r>
                <a:r>
                  <a:rPr lang="de-DE" dirty="0"/>
                  <a:t> -&gt; </a:t>
                </a:r>
                <a:r>
                  <a:rPr lang="de-DE" dirty="0" err="1"/>
                  <a:t>left</a:t>
                </a:r>
                <a:r>
                  <a:rPr lang="de-DE" dirty="0"/>
                  <a:t> (N-1) </a:t>
                </a:r>
                <a:r>
                  <a:rPr lang="de-DE" dirty="0" err="1"/>
                  <a:t>stages</a:t>
                </a:r>
                <a:r>
                  <a:rPr lang="de-DE" dirty="0"/>
                  <a:t> -&gt; Return </a:t>
                </a:r>
                <a:r>
                  <a:rPr lang="de-DE" b="0" i="0">
                    <a:latin typeface="Cambria Math" panose="02040503050406030204" pitchFamily="18" charset="0"/>
                  </a:rPr>
                  <a:t>ℎ_((𝑁−1) ) (𝑇_𝑘 (𝑝))</a:t>
                </a: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To </a:t>
                </a:r>
                <a:r>
                  <a:rPr lang="de-DE" dirty="0" err="1"/>
                  <a:t>maximize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, </a:t>
                </a:r>
                <a:r>
                  <a:rPr lang="de-DE" dirty="0" err="1"/>
                  <a:t>we</a:t>
                </a:r>
                <a:r>
                  <a:rPr lang="de-DE" dirty="0"/>
                  <a:t> </a:t>
                </a:r>
                <a:r>
                  <a:rPr lang="de-DE" dirty="0" err="1"/>
                  <a:t>want</a:t>
                </a:r>
                <a:r>
                  <a:rPr lang="de-DE" dirty="0"/>
                  <a:t> t </a:t>
                </a:r>
                <a:r>
                  <a:rPr lang="de-DE" dirty="0" err="1"/>
                  <a:t>want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maximum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this</a:t>
                </a:r>
                <a:r>
                  <a:rPr lang="de-DE" dirty="0"/>
                  <a:t> </a:t>
                </a:r>
                <a:r>
                  <a:rPr lang="de-DE" dirty="0" err="1"/>
                  <a:t>equation</a:t>
                </a:r>
                <a:endParaRPr lang="de-DE" b="0" i="1" dirty="0">
                  <a:latin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b="0" i="0">
                    <a:latin typeface="Cambria Math" panose="02040503050406030204" pitchFamily="18" charset="0"/>
                  </a:rPr>
                  <a:t>ℎ_𝑁 (𝑝)=max┬𝑘⁡〖ℎ_(𝑁−1) (𝑇_𝐾 (𝑝))〗,       𝑁=2,3,…</a:t>
                </a: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/>
                  <a:t>Recursively</a:t>
                </a:r>
                <a:r>
                  <a:rPr lang="de-DE" dirty="0"/>
                  <a:t> </a:t>
                </a:r>
                <a:r>
                  <a:rPr lang="de-DE" dirty="0" err="1"/>
                  <a:t>calculating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stage</a:t>
                </a:r>
                <a:r>
                  <a:rPr lang="de-DE" dirty="0"/>
                  <a:t> N </a:t>
                </a:r>
                <a:r>
                  <a:rPr lang="de-DE" dirty="0" err="1"/>
                  <a:t>till</a:t>
                </a:r>
                <a:r>
                  <a:rPr lang="de-DE" dirty="0"/>
                  <a:t> 0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sz="800" dirty="0"/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2A751-5E40-4DDF-8697-5E2FF2679CA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7652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6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1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png"/><Relationship Id="rId5" Type="http://schemas.openxmlformats.org/officeDocument/2006/relationships/image" Target="../media/image90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CC4700-18EA-4C01-96D2-BC55EE13E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/>
          <a:lstStyle/>
          <a:p>
            <a:r>
              <a:rPr lang="de-DE" sz="4800" dirty="0" err="1"/>
              <a:t>Get</a:t>
            </a:r>
            <a:r>
              <a:rPr lang="de-DE" sz="4800" dirty="0"/>
              <a:t> </a:t>
            </a:r>
            <a:r>
              <a:rPr lang="de-DE" sz="4800" dirty="0" err="1"/>
              <a:t>me</a:t>
            </a:r>
            <a:r>
              <a:rPr lang="de-DE" sz="4800" dirty="0"/>
              <a:t> out </a:t>
            </a:r>
            <a:r>
              <a:rPr lang="de-DE" sz="4800" dirty="0" err="1"/>
              <a:t>of</a:t>
            </a:r>
            <a:r>
              <a:rPr lang="de-DE" sz="4800" dirty="0"/>
              <a:t> </a:t>
            </a:r>
            <a:r>
              <a:rPr lang="de-DE" sz="4800" dirty="0" err="1"/>
              <a:t>here</a:t>
            </a:r>
            <a:r>
              <a:rPr lang="de-DE" sz="4800" dirty="0"/>
              <a:t>:</a:t>
            </a:r>
            <a:br>
              <a:rPr lang="de-DE" sz="4800" dirty="0"/>
            </a:br>
            <a:r>
              <a:rPr lang="de-DE" sz="4800" dirty="0" err="1"/>
              <a:t>Determining</a:t>
            </a:r>
            <a:r>
              <a:rPr lang="de-DE" sz="4800" dirty="0"/>
              <a:t> optimal </a:t>
            </a:r>
            <a:r>
              <a:rPr lang="de-DE" sz="4800" dirty="0" err="1"/>
              <a:t>policies</a:t>
            </a:r>
            <a:endParaRPr lang="de-DE" sz="48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D8FC3D5-E534-4665-A8C3-6106E258C9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Seminar:	Cyber-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  <a:p>
            <a:r>
              <a:rPr lang="de-DE" dirty="0" err="1"/>
              <a:t>Advisor</a:t>
            </a:r>
            <a:r>
              <a:rPr lang="de-DE" dirty="0"/>
              <a:t>:	Christian </a:t>
            </a:r>
            <a:r>
              <a:rPr lang="de-DE" dirty="0" err="1"/>
              <a:t>Pek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648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55E9C30-B105-4832-9A26-5A10B0C13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Characteristics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problems</a:t>
            </a:r>
            <a:r>
              <a:rPr lang="de-DE" dirty="0"/>
              <a:t> solvable </a:t>
            </a:r>
            <a:r>
              <a:rPr lang="de-DE" dirty="0" err="1"/>
              <a:t>by</a:t>
            </a:r>
            <a:r>
              <a:rPr lang="de-DE" dirty="0"/>
              <a:t> Dynamic </a:t>
            </a:r>
            <a:r>
              <a:rPr lang="de-DE" dirty="0" err="1"/>
              <a:t>Programming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4C6FEDE-5D8D-4277-882C-2E11004778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Fundamentals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programming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2348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E79D26C-9DE0-4BF1-89C4-C3C85CD8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err="1"/>
              <a:t>Overlapping</a:t>
            </a:r>
            <a:r>
              <a:rPr lang="de-DE" sz="4400" dirty="0"/>
              <a:t> Subproblems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FACCE3E-04AD-4D09-B9AE-0BBB2D143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6071" y="2684360"/>
            <a:ext cx="2959858" cy="2959858"/>
          </a:xfr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DA38F75-3329-4C6B-98D9-CDF9DBB91D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018" y="2684360"/>
            <a:ext cx="2959858" cy="295985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588749A-7383-44F1-9D26-D877E0184D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124" y="2684360"/>
            <a:ext cx="2959858" cy="2959858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72FD3C9-3D3D-4A7B-A448-98F6510C5E68}"/>
              </a:ext>
            </a:extLst>
          </p:cNvPr>
          <p:cNvSpPr txBox="1">
            <a:spLocks/>
          </p:cNvSpPr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200000"/>
              </a:lnSpc>
            </a:pPr>
            <a:r>
              <a:rPr lang="de-DE" sz="2400" dirty="0"/>
              <a:t>Space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subproblems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small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Solutions </a:t>
            </a:r>
            <a:r>
              <a:rPr lang="de-DE" sz="2400" dirty="0" err="1"/>
              <a:t>reused</a:t>
            </a:r>
            <a:r>
              <a:rPr lang="de-DE" sz="2400" dirty="0"/>
              <a:t> </a:t>
            </a: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times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 err="1"/>
              <a:t>Recursive</a:t>
            </a:r>
            <a:r>
              <a:rPr lang="de-DE" sz="2400" dirty="0"/>
              <a:t> </a:t>
            </a:r>
            <a:r>
              <a:rPr lang="de-DE" sz="2400" dirty="0" err="1"/>
              <a:t>algorithm</a:t>
            </a:r>
            <a:r>
              <a:rPr lang="de-DE" sz="2400" dirty="0"/>
              <a:t> </a:t>
            </a:r>
            <a:r>
              <a:rPr lang="de-DE" sz="2400" dirty="0" err="1"/>
              <a:t>solves</a:t>
            </a:r>
            <a:r>
              <a:rPr lang="de-DE" sz="2400" dirty="0"/>
              <a:t> same </a:t>
            </a:r>
            <a:r>
              <a:rPr lang="de-DE" sz="2400" dirty="0" err="1"/>
              <a:t>subproblems</a:t>
            </a:r>
            <a:r>
              <a:rPr lang="de-DE" sz="2400" dirty="0"/>
              <a:t> </a:t>
            </a:r>
            <a:r>
              <a:rPr lang="de-DE" sz="2400" dirty="0" err="1"/>
              <a:t>over</a:t>
            </a:r>
            <a:r>
              <a:rPr lang="de-DE" sz="2400" dirty="0"/>
              <a:t> and </a:t>
            </a:r>
            <a:r>
              <a:rPr lang="de-DE" sz="2400" dirty="0" err="1"/>
              <a:t>over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91231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E79D26C-9DE0-4BF1-89C4-C3C85CD8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/>
              <a:t>Optimal </a:t>
            </a:r>
            <a:r>
              <a:rPr lang="de-DE" sz="4400" dirty="0" err="1"/>
              <a:t>Substructure</a:t>
            </a:r>
            <a:endParaRPr lang="de-DE" sz="4400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FACCE3E-04AD-4D09-B9AE-0BBB2D143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6071" y="2684360"/>
            <a:ext cx="2959858" cy="2959858"/>
          </a:xfr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DA38F75-3329-4C6B-98D9-CDF9DBB91D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018" y="2684360"/>
            <a:ext cx="2959858" cy="295985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588749A-7383-44F1-9D26-D877E0184D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124" y="2684360"/>
            <a:ext cx="2959858" cy="2959858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0059FFCC-EEAC-4804-8AB8-ADB317065B53}"/>
              </a:ext>
            </a:extLst>
          </p:cNvPr>
          <p:cNvSpPr txBox="1">
            <a:spLocks/>
          </p:cNvSpPr>
          <p:nvPr/>
        </p:nvSpPr>
        <p:spPr>
          <a:xfrm>
            <a:off x="1103312" y="1628078"/>
            <a:ext cx="8946541" cy="4620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de-DE" sz="2400" dirty="0"/>
              <a:t>Solution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whole</a:t>
            </a:r>
            <a:r>
              <a:rPr lang="de-DE" sz="2400" dirty="0"/>
              <a:t> </a:t>
            </a:r>
            <a:r>
              <a:rPr lang="de-DE" sz="2400" dirty="0" err="1"/>
              <a:t>problem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combination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solutions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subproblems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50524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55E9C30-B105-4832-9A26-5A10B0C13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err="1"/>
              <a:t>How</a:t>
            </a:r>
            <a:r>
              <a:rPr lang="de-DE" sz="4400" dirty="0"/>
              <a:t> to </a:t>
            </a:r>
            <a:r>
              <a:rPr lang="de-DE" sz="4400" dirty="0" err="1"/>
              <a:t>apply</a:t>
            </a:r>
            <a:r>
              <a:rPr lang="de-DE" sz="4400" dirty="0"/>
              <a:t> </a:t>
            </a:r>
            <a:br>
              <a:rPr lang="de-DE" sz="4400" dirty="0"/>
            </a:br>
            <a:r>
              <a:rPr lang="de-DE" sz="4400" dirty="0"/>
              <a:t>Dynamic </a:t>
            </a:r>
            <a:r>
              <a:rPr lang="de-DE" sz="4400" dirty="0" err="1"/>
              <a:t>Programming</a:t>
            </a:r>
            <a:r>
              <a:rPr lang="de-DE" sz="4400" dirty="0"/>
              <a:t> in Computer Science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4C6FEDE-5D8D-4277-882C-2E11004778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Fundamentals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programming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7130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E79D26C-9DE0-4BF1-89C4-C3C85CD8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err="1"/>
              <a:t>Memoization</a:t>
            </a:r>
            <a:endParaRPr lang="de-DE" sz="4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5291D9-F6AA-4FFD-9674-BFFC54676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de-DE" sz="2400" dirty="0"/>
              <a:t>Break </a:t>
            </a:r>
            <a:r>
              <a:rPr lang="de-DE" sz="2400" dirty="0" err="1"/>
              <a:t>problem</a:t>
            </a:r>
            <a:r>
              <a:rPr lang="de-DE" sz="2400" dirty="0"/>
              <a:t> down </a:t>
            </a:r>
            <a:r>
              <a:rPr lang="de-DE" sz="2400" dirty="0" err="1"/>
              <a:t>into</a:t>
            </a:r>
            <a:r>
              <a:rPr lang="de-DE" sz="2400" dirty="0"/>
              <a:t> </a:t>
            </a:r>
            <a:r>
              <a:rPr lang="de-DE" sz="2400" dirty="0" err="1"/>
              <a:t>set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subproblems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Store </a:t>
            </a:r>
            <a:r>
              <a:rPr lang="de-DE" sz="2400" dirty="0" err="1"/>
              <a:t>results</a:t>
            </a:r>
            <a:r>
              <a:rPr lang="de-DE" sz="2400" dirty="0"/>
              <a:t> in a </a:t>
            </a:r>
            <a:r>
              <a:rPr lang="de-DE" sz="2400" dirty="0" err="1"/>
              <a:t>table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Use </a:t>
            </a:r>
            <a:r>
              <a:rPr lang="de-DE" sz="2400" dirty="0" err="1"/>
              <a:t>cached</a:t>
            </a:r>
            <a:r>
              <a:rPr lang="de-DE" sz="2400" dirty="0"/>
              <a:t> </a:t>
            </a:r>
            <a:r>
              <a:rPr lang="de-DE" sz="2400" dirty="0" err="1"/>
              <a:t>result</a:t>
            </a:r>
            <a:r>
              <a:rPr lang="de-DE" sz="2400" dirty="0"/>
              <a:t> </a:t>
            </a:r>
            <a:r>
              <a:rPr lang="de-DE" sz="2400" dirty="0" err="1"/>
              <a:t>if</a:t>
            </a:r>
            <a:r>
              <a:rPr lang="de-DE" sz="2400" dirty="0"/>
              <a:t> </a:t>
            </a:r>
            <a:r>
              <a:rPr lang="de-DE" sz="2400" dirty="0" err="1"/>
              <a:t>subproblem</a:t>
            </a:r>
            <a:r>
              <a:rPr lang="de-DE" sz="2400" dirty="0"/>
              <a:t> </a:t>
            </a:r>
            <a:r>
              <a:rPr lang="de-DE" sz="2400" dirty="0" err="1"/>
              <a:t>reoccures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18957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E79D26C-9DE0-4BF1-89C4-C3C85CD8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 err="1"/>
              <a:t>Bellman</a:t>
            </a:r>
            <a:r>
              <a:rPr lang="de-DE" sz="4400" dirty="0"/>
              <a:t> </a:t>
            </a:r>
            <a:r>
              <a:rPr lang="de-DE" sz="4400" dirty="0" err="1"/>
              <a:t>equation</a:t>
            </a:r>
            <a:endParaRPr lang="de-DE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F5291D9-F6AA-4FFD-9674-BFFC54676E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>
                  <a:lnSpc>
                    <a:spcPct val="210000"/>
                  </a:lnSpc>
                </a:pPr>
                <a:r>
                  <a:rPr lang="de-DE" sz="2400" dirty="0"/>
                  <a:t>Find a </a:t>
                </a:r>
                <a:r>
                  <a:rPr lang="de-DE" sz="2400" dirty="0" err="1"/>
                  <a:t>connection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between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one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step</a:t>
                </a:r>
                <a:r>
                  <a:rPr lang="de-DE" sz="2400" dirty="0"/>
                  <a:t> and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next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one</a:t>
                </a:r>
                <a:endParaRPr lang="de-DE" sz="2400" dirty="0"/>
              </a:p>
              <a:p>
                <a:pPr>
                  <a:lnSpc>
                    <a:spcPct val="210000"/>
                  </a:lnSpc>
                </a:pP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de-DE" sz="240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m:rPr>
                                <m:sty m:val="p"/>
                              </m:rPr>
                              <a:rPr lang="el-GR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Γ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lim>
                        </m:limLow>
                      </m:fName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𝑃𝑎𝑦𝑜𝑓𝑓</m:t>
                        </m:r>
                        <m:d>
                          <m:dPr>
                            <m:ctrlPr>
                              <a:rPr lang="de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𝑇𝑟𝑎𝑛𝑠𝑓𝑜𝑟𝑚𝑎𝑡𝑖𝑜𝑛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))}</m:t>
                        </m:r>
                      </m:e>
                    </m:func>
                  </m:oMath>
                </a14:m>
                <a:endParaRPr lang="de-DE" sz="2400" dirty="0"/>
              </a:p>
              <a:p>
                <a:pPr>
                  <a:lnSpc>
                    <a:spcPct val="210000"/>
                  </a:lnSpc>
                </a:pPr>
                <a:r>
                  <a:rPr lang="de-DE" sz="2400" dirty="0"/>
                  <a:t>Richard </a:t>
                </a:r>
                <a:r>
                  <a:rPr lang="de-DE" sz="2400" dirty="0" err="1"/>
                  <a:t>Bellman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introduced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backwards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induction</a:t>
                </a:r>
                <a:endParaRPr lang="de-DE" sz="2400" dirty="0"/>
              </a:p>
              <a:p>
                <a:pPr lvl="1">
                  <a:lnSpc>
                    <a:spcPct val="210000"/>
                  </a:lnSpc>
                </a:pPr>
                <a:r>
                  <a:rPr lang="de-DE" sz="2400" dirty="0"/>
                  <a:t>Begin at </a:t>
                </a:r>
                <a:r>
                  <a:rPr lang="de-DE" sz="2400" dirty="0" err="1"/>
                  <a:t>step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de-DE" sz="2400" dirty="0"/>
                  <a:t> Derive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→…→</m:t>
                    </m:r>
                  </m:oMath>
                </a14:m>
                <a:r>
                  <a:rPr lang="de-DE" sz="2400" dirty="0"/>
                  <a:t> Initial </a:t>
                </a:r>
                <a:r>
                  <a:rPr lang="de-DE" sz="2400" dirty="0" err="1"/>
                  <a:t>step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F5291D9-F6AA-4FFD-9674-BFFC54676E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4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311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32">
            <a:extLst>
              <a:ext uri="{FF2B5EF4-FFF2-40B4-BE49-F238E27FC236}">
                <a16:creationId xmlns:a16="http://schemas.microsoft.com/office/drawing/2014/main" id="{91B28F63-CF00-448F-B141-FE33C33B189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8" name="Picture 34">
            <a:extLst>
              <a:ext uri="{FF2B5EF4-FFF2-40B4-BE49-F238E27FC236}">
                <a16:creationId xmlns:a16="http://schemas.microsoft.com/office/drawing/2014/main" id="{2AE609E2-8522-44E4-9077-980E5BCF3E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0" name="Oval 36">
            <a:extLst>
              <a:ext uri="{FF2B5EF4-FFF2-40B4-BE49-F238E27FC236}">
                <a16:creationId xmlns:a16="http://schemas.microsoft.com/office/drawing/2014/main" id="{4FA533C5-33E3-4611-AF9F-72811D8B26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2" name="Picture 38">
            <a:extLst>
              <a:ext uri="{FF2B5EF4-FFF2-40B4-BE49-F238E27FC236}">
                <a16:creationId xmlns:a16="http://schemas.microsoft.com/office/drawing/2014/main" id="{8949AD42-25FD-4C3D-9EEE-B7FEC580998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3" name="Picture 40">
            <a:extLst>
              <a:ext uri="{FF2B5EF4-FFF2-40B4-BE49-F238E27FC236}">
                <a16:creationId xmlns:a16="http://schemas.microsoft.com/office/drawing/2014/main" id="{6AC7D913-60B7-4603-881B-831DA5D3A9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4" name="Rectangle 42">
            <a:extLst>
              <a:ext uri="{FF2B5EF4-FFF2-40B4-BE49-F238E27FC236}">
                <a16:creationId xmlns:a16="http://schemas.microsoft.com/office/drawing/2014/main" id="{87F0FDC4-AD8C-47D9-9131-623C98ADB0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E27238C-8EAF-4098-86E6-7723B7DAE6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78C6C821-FEE1-4EB6-9590-C021440C77D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61A74B3-E247-44D4-8C48-FAE8E20564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C0EBA03-B421-41F5-BF70-10932BD30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351354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Solving the </a:t>
            </a:r>
            <a:b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Dynamic Programming equations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043CF9F-EC02-4BC4-B636-BAA614D8F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6458419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0" i="0" kern="1200" cap="all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93015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Finding the value function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3312" y="1773044"/>
                <a:ext cx="8946541" cy="4475355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lang="de-DE" sz="2400" dirty="0"/>
                  <a:t>Goal </a:t>
                </a:r>
                <a:r>
                  <a:rPr lang="de-DE" sz="2400" dirty="0" err="1"/>
                  <a:t>is</a:t>
                </a:r>
                <a:r>
                  <a:rPr lang="de-DE" sz="2400" dirty="0"/>
                  <a:t> to find </a:t>
                </a:r>
                <a:r>
                  <a:rPr lang="de-DE" sz="2400" dirty="0" err="1"/>
                  <a:t>value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function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endParaRPr lang="de-DE" sz="2400" dirty="0"/>
              </a:p>
              <a:p>
                <a:pPr>
                  <a:lnSpc>
                    <a:spcPct val="200000"/>
                  </a:lnSpc>
                </a:pPr>
                <a:r>
                  <a:rPr lang="de-DE" sz="2400" dirty="0" err="1"/>
                  <a:t>Cost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function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∞,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       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∉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d>
                              <m:d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        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𝑒𝑙𝑠𝑒</m:t>
                            </m:r>
                          </m:e>
                        </m:eqArr>
                      </m:e>
                    </m:d>
                  </m:oMath>
                </a14:m>
                <a:endParaRPr lang="de-DE" sz="2400" dirty="0"/>
              </a:p>
              <a:p>
                <a:pPr>
                  <a:lnSpc>
                    <a:spcPct val="200000"/>
                  </a:lnSpc>
                </a:pPr>
                <a:r>
                  <a:rPr lang="de-DE" sz="2400" dirty="0"/>
                  <a:t>Trivial </a:t>
                </a:r>
                <a:r>
                  <a:rPr lang="de-DE" sz="2400" dirty="0" err="1"/>
                  <a:t>cases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∞,   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d>
                              <m:d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=∞</m:t>
                            </m:r>
                          </m:e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𝑔𝑜𝑎𝑙</m:t>
                                </m:r>
                              </m:sub>
                            </m:sSub>
                          </m:e>
                        </m:eqArr>
                      </m:e>
                    </m:d>
                  </m:oMath>
                </a14:m>
                <a:endParaRPr lang="de-DE" sz="2400" dirty="0"/>
              </a:p>
              <a:p>
                <a:pPr marL="0" indent="0">
                  <a:lnSpc>
                    <a:spcPct val="200000"/>
                  </a:lnSpc>
                  <a:buNone/>
                </a:pPr>
                <a:endParaRPr lang="de-DE" sz="2400" dirty="0"/>
              </a:p>
            </p:txBody>
          </p:sp>
        </mc:Choice>
        <mc:Fallback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3312" y="1773044"/>
                <a:ext cx="8946541" cy="4475355"/>
              </a:xfrm>
              <a:blipFill>
                <a:blip r:embed="rId3"/>
                <a:stretch>
                  <a:fillRect l="-54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0645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Finding the value function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lang="de-DE" sz="2400" dirty="0"/>
                  <a:t>Backwards </a:t>
                </a:r>
                <a:r>
                  <a:rPr lang="de-DE" sz="2400" dirty="0" err="1"/>
                  <a:t>iteration</a:t>
                </a:r>
                <a:r>
                  <a:rPr lang="de-DE" sz="2400" dirty="0"/>
                  <a:t>: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−1,…,0)</m:t>
                    </m:r>
                  </m:oMath>
                </a14:m>
                <a:endParaRPr lang="de-DE" sz="2400" dirty="0"/>
              </a:p>
              <a:p>
                <a:pPr>
                  <a:lnSpc>
                    <a:spcPct val="200000"/>
                  </a:lnSpc>
                </a:pPr>
                <a:r>
                  <a:rPr lang="de-DE" sz="2400" dirty="0"/>
                  <a:t>Store </a:t>
                </a:r>
                <a:r>
                  <a:rPr lang="de-DE" sz="2400" dirty="0" err="1"/>
                  <a:t>results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memoization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table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400" b="0" i="0" smtClean="0">
                        <a:latin typeface="Cambria Math" panose="02040503050406030204" pitchFamily="18" charset="0"/>
                      </a:rPr>
                      <m:t>V</m:t>
                    </m:r>
                    <m:r>
                      <a:rPr lang="de-DE" sz="2400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ℕ</m:t>
                        </m:r>
                      </m:e>
                      <m:sup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endParaRPr lang="de-DE" sz="2400" dirty="0"/>
              </a:p>
              <a:p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−1,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        (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𝑙𝑒𝑓𝑡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+1,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     (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𝑟𝑖𝑔h𝑡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d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           (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𝑢𝑝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de-D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e>
                            </m:d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     (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𝑑𝑜𝑤𝑛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  =  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4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6602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Finding the value function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55713" y="3328354"/>
                <a:ext cx="4762594" cy="2175976"/>
              </a:xfrm>
            </p:spPr>
            <p:txBody>
              <a:bodyPr>
                <a:normAutofit/>
              </a:bodyPr>
              <a:lstStyle/>
              <a:p>
                <a:r>
                  <a:rPr lang="de-DE" dirty="0"/>
                  <a:t>Stage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3,3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=0+1=1</m:t>
                    </m:r>
                  </m:oMath>
                </a14:m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3,3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=0+1=1</m:t>
                    </m:r>
                  </m:oMath>
                </a14:m>
                <a:r>
                  <a:rPr lang="de-DE" dirty="0"/>
                  <a:t>	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3,3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=0+1=1</m:t>
                    </m:r>
                  </m:oMath>
                </a14:m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3,3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=0+1=1</m:t>
                    </m:r>
                  </m:oMath>
                </a14:m>
                <a:endParaRPr lang="de-DE" dirty="0"/>
              </a:p>
              <a:p>
                <a:pPr marL="457200" lvl="1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55713" y="3328354"/>
                <a:ext cx="4762594" cy="2175976"/>
              </a:xfrm>
              <a:blipFill>
                <a:blip r:embed="rId3"/>
                <a:stretch>
                  <a:fillRect l="-640" t="-168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4">
                <a:extLst>
                  <a:ext uri="{FF2B5EF4-FFF2-40B4-BE49-F238E27FC236}">
                    <a16:creationId xmlns:a16="http://schemas.microsoft.com/office/drawing/2014/main" id="{38FEA301-2CF1-4DE4-93C9-FA436046CB4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73695" y="3328353"/>
                <a:ext cx="8946541" cy="419548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20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8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6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5pPr>
                <a:lvl6pPr marL="2506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9pPr>
              </a:lstStyle>
              <a:p>
                <a:r>
                  <a:rPr lang="de-DE" dirty="0"/>
                  <a:t>Stage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−2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exemplary</a:t>
                </a:r>
                <a:r>
                  <a:rPr lang="de-DE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2,3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=1+1=2</m:t>
                    </m:r>
                  </m:oMath>
                </a14:m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=1+1=2</m:t>
                    </m:r>
                  </m:oMath>
                </a14:m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2,5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=1+1=2</m:t>
                    </m:r>
                  </m:oMath>
                </a14:m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(1,4)=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2,4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=1+1=2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6" name="Inhaltsplatzhalter 4">
                <a:extLst>
                  <a:ext uri="{FF2B5EF4-FFF2-40B4-BE49-F238E27FC236}">
                    <a16:creationId xmlns:a16="http://schemas.microsoft.com/office/drawing/2014/main" id="{38FEA301-2CF1-4DE4-93C9-FA436046CB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3695" y="3328353"/>
                <a:ext cx="8946541" cy="4195481"/>
              </a:xfrm>
              <a:prstGeom prst="rect">
                <a:avLst/>
              </a:prstGeom>
              <a:blipFill>
                <a:blip r:embed="rId4"/>
                <a:stretch>
                  <a:fillRect l="-341" t="-87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4">
                <a:extLst>
                  <a:ext uri="{FF2B5EF4-FFF2-40B4-BE49-F238E27FC236}">
                    <a16:creationId xmlns:a16="http://schemas.microsoft.com/office/drawing/2014/main" id="{96F940F3-E30F-47F4-8CCE-F61021DF416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55712" y="2205319"/>
                <a:ext cx="5180947" cy="7709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20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8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6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5pPr>
                <a:lvl6pPr marL="2506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bg2">
                      <a:lumMod val="40000"/>
                      <a:lumOff val="60000"/>
                    </a:schemeClr>
                  </a:buClr>
                  <a:buSzPct val="80000"/>
                  <a:buFont typeface="Wingdings 3" charset="2"/>
                  <a:buChar char=""/>
                  <a:defRPr sz="1400" b="0" i="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9pPr>
              </a:lstStyle>
              <a:p>
                <a:r>
                  <a:rPr lang="de-DE" dirty="0"/>
                  <a:t>Stage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3,4</m:t>
                        </m:r>
                      </m:e>
                    </m:d>
                    <m:r>
                      <a:rPr lang="de-DE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7" name="Inhaltsplatzhalter 4">
                <a:extLst>
                  <a:ext uri="{FF2B5EF4-FFF2-40B4-BE49-F238E27FC236}">
                    <a16:creationId xmlns:a16="http://schemas.microsoft.com/office/drawing/2014/main" id="{96F940F3-E30F-47F4-8CCE-F61021DF41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5712" y="2205319"/>
                <a:ext cx="5180947" cy="770963"/>
              </a:xfrm>
              <a:prstGeom prst="rect">
                <a:avLst/>
              </a:prstGeom>
              <a:blipFill>
                <a:blip r:embed="rId5"/>
                <a:stretch>
                  <a:fillRect l="-588" t="-8730" b="-634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521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D8EA4A-94DF-4D12-A3A1-1D6DBCED7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4BE93A-3C42-4C1C-A9A2-218C46497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de-DE" sz="2400" dirty="0"/>
              <a:t>Background and Problem Statement</a:t>
            </a:r>
          </a:p>
          <a:p>
            <a:pPr>
              <a:lnSpc>
                <a:spcPct val="200000"/>
              </a:lnSpc>
            </a:pPr>
            <a:r>
              <a:rPr lang="de-DE" sz="2400" dirty="0" err="1"/>
              <a:t>Fundamentals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Dynamic </a:t>
            </a:r>
            <a:r>
              <a:rPr lang="de-DE" sz="2400" dirty="0" err="1"/>
              <a:t>Programming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 err="1"/>
              <a:t>Solving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Dynamic </a:t>
            </a:r>
            <a:r>
              <a:rPr lang="de-DE" sz="2400" dirty="0" err="1"/>
              <a:t>Programming</a:t>
            </a:r>
            <a:r>
              <a:rPr lang="de-DE" sz="2400" dirty="0"/>
              <a:t> </a:t>
            </a:r>
            <a:r>
              <a:rPr lang="de-DE" sz="2400" dirty="0" err="1"/>
              <a:t>equations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 err="1"/>
              <a:t>Related</a:t>
            </a:r>
            <a:r>
              <a:rPr lang="de-DE" sz="2400" dirty="0"/>
              <a:t> </a:t>
            </a:r>
            <a:r>
              <a:rPr lang="de-DE" sz="2400" dirty="0" err="1"/>
              <a:t>work</a:t>
            </a:r>
            <a:r>
              <a:rPr lang="de-DE" sz="2400" dirty="0"/>
              <a:t> and </a:t>
            </a:r>
            <a:r>
              <a:rPr lang="de-DE" sz="2400" dirty="0" err="1"/>
              <a:t>use</a:t>
            </a:r>
            <a:r>
              <a:rPr lang="de-DE" sz="2400" dirty="0"/>
              <a:t> </a:t>
            </a:r>
            <a:r>
              <a:rPr lang="de-DE" sz="2400" dirty="0" err="1"/>
              <a:t>cases</a:t>
            </a:r>
            <a:r>
              <a:rPr lang="de-DE" sz="2400" dirty="0"/>
              <a:t> in </a:t>
            </a:r>
            <a:r>
              <a:rPr lang="de-DE" sz="2400" dirty="0" err="1"/>
              <a:t>robot</a:t>
            </a:r>
            <a:r>
              <a:rPr lang="de-DE" sz="2400" dirty="0"/>
              <a:t> </a:t>
            </a:r>
            <a:r>
              <a:rPr lang="de-DE" sz="2400" dirty="0" err="1"/>
              <a:t>motion</a:t>
            </a:r>
            <a:r>
              <a:rPr lang="de-DE" sz="2400" dirty="0"/>
              <a:t> </a:t>
            </a:r>
            <a:r>
              <a:rPr lang="de-DE" sz="2400" dirty="0" err="1"/>
              <a:t>planning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81883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Recursive value function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3312" y="2627086"/>
                <a:ext cx="8946541" cy="3621313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{"/>
                        <m:endChr m:val=""/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∞,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de-DE" sz="2400" i="1" smtClean="0">
                                <a:latin typeface="Cambria Math" panose="02040503050406030204" pitchFamily="18" charset="0"/>
                              </a:rPr>
                              <m:t> 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                                              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d>
                              <m:d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=∞</m:t>
                            </m:r>
                          </m:e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0,                                                    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𝑔𝑜𝑎𝑙</m:t>
                                </m:r>
                              </m:sub>
                            </m:sSub>
                          </m:e>
                          <m:e>
                            <m:func>
                              <m:func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de-DE" sz="2400" b="0" i="0" smtClean="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de-DE" sz="2400" b="0" i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 b="0" i="0" smtClean="0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  <m:r>
                                      <a:rPr lang="de-DE" sz="2400" b="0" i="0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 b="0" i="0" smtClean="0">
                                        <a:latin typeface="Cambria Math" panose="02040503050406030204" pitchFamily="18" charset="0"/>
                                      </a:rPr>
                                      <m:t>y</m:t>
                                    </m:r>
                                    <m:r>
                                      <a:rPr lang="de-DE" sz="2400" b="0" i="0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lim>
                                </m:limLow>
                              </m:fName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{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d>
                                  <m:dPr>
                                    <m:ctrlP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d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)}</m:t>
                                </m:r>
                              </m:e>
                            </m:func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                             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𝑒𝑙𝑠𝑒</m:t>
                            </m:r>
                          </m:e>
                        </m:eqArr>
                      </m:e>
                    </m:d>
                  </m:oMath>
                </a14:m>
                <a:endParaRPr lang="de-DE" sz="2400" b="0" dirty="0"/>
              </a:p>
              <a:p>
                <a:r>
                  <a:rPr lang="de-DE" sz="2400" dirty="0" err="1"/>
                  <a:t>With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{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−1,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3312" y="2627086"/>
                <a:ext cx="8946541" cy="3621313"/>
              </a:xfrm>
              <a:blipFill>
                <a:blip r:embed="rId5"/>
                <a:stretch>
                  <a:fillRect l="-54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5443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Finding optimal policies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3312" y="2052918"/>
                <a:ext cx="9404723" cy="4195481"/>
              </a:xfrm>
            </p:spPr>
            <p:txBody>
              <a:bodyPr>
                <a:noAutofit/>
              </a:bodyPr>
              <a:lstStyle/>
              <a:p>
                <a:r>
                  <a:rPr lang="de-DE" sz="2400" dirty="0"/>
                  <a:t>Memoization </a:t>
                </a:r>
                <a:r>
                  <a:rPr lang="de-DE" sz="2400" dirty="0" err="1"/>
                  <a:t>table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holding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values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all </a:t>
                </a:r>
                <a:r>
                  <a:rPr lang="de-DE" sz="2400" dirty="0" err="1"/>
                  <a:t>tiles</a:t>
                </a:r>
                <a:endParaRPr lang="de-DE" sz="2400" dirty="0"/>
              </a:p>
              <a:p>
                <a:r>
                  <a:rPr lang="de-DE" sz="2400" dirty="0"/>
                  <a:t>Find </a:t>
                </a:r>
                <a:r>
                  <a:rPr lang="de-DE" sz="2400" dirty="0" err="1"/>
                  <a:t>shortest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paths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⟺</m:t>
                    </m:r>
                  </m:oMath>
                </a14:m>
                <a:r>
                  <a:rPr lang="de-DE" sz="2400" dirty="0"/>
                  <a:t> Sequence with </a:t>
                </a:r>
                <a:r>
                  <a:rPr lang="de-DE" sz="2400" dirty="0" err="1"/>
                  <a:t>lowest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sum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values</a:t>
                </a:r>
                <a:endParaRPr lang="de-DE" sz="2400" dirty="0"/>
              </a:p>
              <a:p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𝑢𝑝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,        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d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func>
                              <m:func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y</m:t>
                                    </m:r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lim>
                                </m:limLow>
                              </m:fName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{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d>
                                  <m:d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d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}</m:t>
                                </m:r>
                              </m:e>
                            </m:func>
                          </m:e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𝑟𝑖𝑔h𝑡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,  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func>
                              <m:func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y</m:t>
                                    </m:r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lim>
                                </m:limLow>
                              </m:fName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{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)}</m:t>
                                </m:r>
                              </m:e>
                            </m:func>
                          </m:e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𝑑𝑜𝑤𝑛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,  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func>
                              <m:func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y</m:t>
                                    </m:r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lim>
                                </m:limLow>
                              </m:fName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{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d>
                                  <m:d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d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}</m:t>
                                </m:r>
                              </m:e>
                            </m:func>
                          </m:e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𝑙𝑒𝑓𝑡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4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func>
                              <m:funcPr>
                                <m:ctrlPr>
                                  <a:rPr lang="de-DE" sz="24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y</m:t>
                                    </m:r>
                                    <m:r>
                                      <a:rPr lang="de-DE" sz="240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lim>
                                </m:limLow>
                              </m:fName>
                              <m:e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{</m:t>
                                </m:r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d>
                                  <m:d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d>
                                <m:r>
                                  <a:rPr lang="de-DE" sz="2400" i="1">
                                    <a:latin typeface="Cambria Math" panose="02040503050406030204" pitchFamily="18" charset="0"/>
                                  </a:rPr>
                                  <m:t>}</m:t>
                                </m:r>
                              </m:e>
                            </m:func>
                          </m:e>
                        </m:eqArr>
                      </m:e>
                    </m:d>
                  </m:oMath>
                </a14:m>
                <a:endParaRPr lang="de-DE" sz="2400" b="0" dirty="0"/>
              </a:p>
              <a:p>
                <a:r>
                  <a:rPr lang="de-DE" sz="2400" dirty="0"/>
                  <a:t>With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∈{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−1,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de-DE" sz="2400" dirty="0"/>
                  <a:t> </a:t>
                </a:r>
              </a:p>
            </p:txBody>
          </p:sp>
        </mc:Choice>
        <mc:Fallback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3312" y="2052918"/>
                <a:ext cx="9404723" cy="4195481"/>
              </a:xfrm>
              <a:blipFill>
                <a:blip r:embed="rId3"/>
                <a:stretch>
                  <a:fillRect l="-518" t="-116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86419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91B28F63-CF00-448F-B141-FE33C33B189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AE609E2-8522-44E4-9077-980E5BCF3E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4FA533C5-33E3-4611-AF9F-72811D8B26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949AD42-25FD-4C3D-9EEE-B7FEC580998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AC7D913-60B7-4603-881B-831DA5D3A9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87F0FDC4-AD8C-47D9-9131-623C98ADB0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E27238C-8EAF-4098-86E6-7723B7DAE6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78C6C821-FEE1-4EB6-9590-C021440C77D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61A74B3-E247-44D4-8C48-FAE8E20564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C0EBA03-B421-41F5-BF70-10932BD30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7982857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Related work and use cases in robot motion planning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043CF9F-EC02-4BC4-B636-BAA614D8F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6458419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0" i="0" kern="1200" cap="all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37382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Autonomous vehicles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CB4DAC7-20C3-4474-85BD-A6CC9D49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de-DE" sz="2400" dirty="0"/>
              <a:t>Cars etc. </a:t>
            </a:r>
            <a:r>
              <a:rPr lang="de-DE" sz="2400" dirty="0" err="1"/>
              <a:t>are</a:t>
            </a:r>
            <a:r>
              <a:rPr lang="de-DE" sz="2400" dirty="0"/>
              <a:t> just </a:t>
            </a:r>
            <a:r>
              <a:rPr lang="de-DE" sz="2400" dirty="0" err="1"/>
              <a:t>one</a:t>
            </a:r>
            <a:r>
              <a:rPr lang="de-DE" sz="2400" dirty="0"/>
              <a:t> type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robots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Many </a:t>
            </a:r>
            <a:r>
              <a:rPr lang="de-DE" sz="2400" dirty="0" err="1"/>
              <a:t>research</a:t>
            </a:r>
            <a:r>
              <a:rPr lang="de-DE" sz="2400" dirty="0"/>
              <a:t> in last </a:t>
            </a:r>
            <a:r>
              <a:rPr lang="de-DE" sz="2400" dirty="0" err="1"/>
              <a:t>years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Best </a:t>
            </a:r>
            <a:r>
              <a:rPr lang="de-DE" sz="2400" dirty="0" err="1"/>
              <a:t>action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every</a:t>
            </a:r>
            <a:r>
              <a:rPr lang="de-DE" sz="2400" dirty="0"/>
              <a:t> </a:t>
            </a:r>
            <a:r>
              <a:rPr lang="de-DE" sz="2400" dirty="0" err="1"/>
              <a:t>position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calculated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Also </a:t>
            </a:r>
            <a:r>
              <a:rPr lang="de-DE" sz="2400" dirty="0" err="1"/>
              <a:t>applicable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vacuum</a:t>
            </a:r>
            <a:r>
              <a:rPr lang="de-DE" sz="2400" dirty="0"/>
              <a:t> </a:t>
            </a:r>
            <a:r>
              <a:rPr lang="de-DE" sz="2400" dirty="0" err="1"/>
              <a:t>robots</a:t>
            </a:r>
            <a:r>
              <a:rPr lang="de-DE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45135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Extending the 2-dimensional algorithms onto N-dimensional problems</a:t>
            </a:r>
            <a:endParaRPr lang="de-DE" sz="3600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CB4DAC7-20C3-4474-85BD-A6CC9D497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702220" cy="4195481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de-DE" sz="2400" dirty="0" err="1"/>
              <a:t>Define</a:t>
            </a:r>
            <a:r>
              <a:rPr lang="de-DE" sz="2400" dirty="0"/>
              <a:t> a </a:t>
            </a:r>
            <a:r>
              <a:rPr lang="de-DE" sz="2400" dirty="0" err="1"/>
              <a:t>state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a </a:t>
            </a:r>
            <a:r>
              <a:rPr lang="de-DE" sz="2400" dirty="0" err="1"/>
              <a:t>node</a:t>
            </a:r>
            <a:r>
              <a:rPr lang="de-DE" sz="2400" dirty="0"/>
              <a:t> in a </a:t>
            </a:r>
            <a:r>
              <a:rPr lang="de-DE" sz="2400" dirty="0" err="1"/>
              <a:t>graph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 err="1"/>
              <a:t>Define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transitions</a:t>
            </a:r>
            <a:r>
              <a:rPr lang="de-DE" sz="2400" dirty="0"/>
              <a:t> </a:t>
            </a:r>
            <a:r>
              <a:rPr lang="de-DE" sz="2400" dirty="0" err="1"/>
              <a:t>between</a:t>
            </a:r>
            <a:r>
              <a:rPr lang="de-DE" sz="2400" dirty="0"/>
              <a:t> </a:t>
            </a:r>
            <a:r>
              <a:rPr lang="de-DE" sz="2400" dirty="0" err="1"/>
              <a:t>states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edges</a:t>
            </a:r>
            <a:r>
              <a:rPr lang="de-DE" sz="2400" dirty="0"/>
              <a:t> in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graph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 err="1"/>
              <a:t>Apply</a:t>
            </a:r>
            <a:r>
              <a:rPr lang="de-DE" sz="2400" dirty="0"/>
              <a:t> 2-dimensional </a:t>
            </a:r>
            <a:r>
              <a:rPr lang="de-DE" sz="2400" dirty="0" err="1"/>
              <a:t>algorithm</a:t>
            </a:r>
            <a:r>
              <a:rPr lang="de-DE" sz="2400" dirty="0"/>
              <a:t> </a:t>
            </a:r>
            <a:r>
              <a:rPr lang="de-DE" sz="2400" dirty="0" err="1"/>
              <a:t>onto</a:t>
            </a:r>
            <a:r>
              <a:rPr lang="de-DE" sz="2400" dirty="0"/>
              <a:t> </a:t>
            </a:r>
            <a:r>
              <a:rPr lang="de-DE" sz="2400" dirty="0" err="1"/>
              <a:t>graph</a:t>
            </a:r>
            <a:r>
              <a:rPr lang="de-DE" sz="2400" dirty="0"/>
              <a:t> to </a:t>
            </a:r>
            <a:r>
              <a:rPr lang="de-DE" sz="2400" dirty="0" err="1"/>
              <a:t>solve</a:t>
            </a:r>
            <a:r>
              <a:rPr lang="de-DE" sz="2400"/>
              <a:t>                 </a:t>
            </a:r>
            <a:r>
              <a:rPr lang="de-DE" sz="2400" dirty="0"/>
              <a:t>N-dimensional </a:t>
            </a:r>
            <a:r>
              <a:rPr lang="de-DE" sz="2400" dirty="0" err="1"/>
              <a:t>problem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But </a:t>
            </a:r>
            <a:r>
              <a:rPr lang="de-DE" sz="2400" dirty="0" err="1"/>
              <a:t>curse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dimensions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67764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itel 3">
                <a:extLst>
                  <a:ext uri="{FF2B5EF4-FFF2-40B4-BE49-F238E27FC236}">
                    <a16:creationId xmlns:a16="http://schemas.microsoft.com/office/drawing/2014/main" id="{3D5DE79C-557C-4AD2-83D8-F9D4C0745B2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sz="4400" dirty="0"/>
                  <a:t>Spacecrafts floating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4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4400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DE" sz="4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4" name="Titel 3">
                <a:extLst>
                  <a:ext uri="{FF2B5EF4-FFF2-40B4-BE49-F238E27FC236}">
                    <a16:creationId xmlns:a16="http://schemas.microsoft.com/office/drawing/2014/main" id="{3D5DE79C-557C-4AD2-83D8-F9D4C0745B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657" t="-86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CB4DAC7-20C3-4474-85BD-A6CC9D49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 err="1"/>
              <a:t>Approaches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made</a:t>
            </a:r>
            <a:r>
              <a:rPr lang="de-DE" sz="2400" dirty="0"/>
              <a:t> on </a:t>
            </a:r>
            <a:r>
              <a:rPr lang="de-DE" sz="2400" dirty="0" err="1"/>
              <a:t>spacecrafts</a:t>
            </a:r>
            <a:endParaRPr lang="de-DE" sz="2400" dirty="0"/>
          </a:p>
          <a:p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example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LaValle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having</a:t>
            </a:r>
            <a:r>
              <a:rPr lang="de-DE" sz="2400" dirty="0"/>
              <a:t> 3 </a:t>
            </a:r>
            <a:r>
              <a:rPr lang="de-DE" sz="2400" dirty="0" err="1"/>
              <a:t>thrusters</a:t>
            </a:r>
            <a:endParaRPr lang="de-DE" sz="2400" dirty="0"/>
          </a:p>
          <a:p>
            <a:r>
              <a:rPr lang="de-DE" sz="2400" dirty="0" err="1"/>
              <a:t>Underactuated</a:t>
            </a:r>
            <a:r>
              <a:rPr lang="de-DE" sz="2400" dirty="0"/>
              <a:t> </a:t>
            </a:r>
            <a:r>
              <a:rPr lang="de-DE" sz="2400" dirty="0" err="1"/>
              <a:t>system</a:t>
            </a:r>
            <a:r>
              <a:rPr lang="de-DE" sz="2400" dirty="0"/>
              <a:t> </a:t>
            </a:r>
            <a:r>
              <a:rPr lang="de-DE" sz="2400" dirty="0" err="1"/>
              <a:t>solved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Dynamic </a:t>
            </a:r>
            <a:r>
              <a:rPr lang="de-DE" sz="2400" dirty="0" err="1"/>
              <a:t>Programming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2687533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11E3F9-CEFA-4436-9784-37A13758A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Rapidly</a:t>
            </a:r>
            <a:r>
              <a:rPr lang="de-DE" dirty="0"/>
              <a:t> </a:t>
            </a:r>
            <a:r>
              <a:rPr lang="de-DE" dirty="0" err="1"/>
              <a:t>exploring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trees</a:t>
            </a:r>
            <a:br>
              <a:rPr lang="de-DE" dirty="0"/>
            </a:b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Original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7FEBC91-34F1-4E88-B091-F8C140ED72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80260" y="1853248"/>
            <a:ext cx="2295542" cy="2290779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29A2E5B-98E0-4BC3-A42C-234C9304A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260" y="4335001"/>
            <a:ext cx="2295542" cy="229554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121E2C6-2EF3-4F2C-A06E-28DD7062CA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0610" y="1853248"/>
            <a:ext cx="2290779" cy="229077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BA58881-F509-432C-A018-A8FCECB92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0609" y="4335001"/>
            <a:ext cx="2290779" cy="2295542"/>
          </a:xfrm>
          <a:prstGeom prst="rect">
            <a:avLst/>
          </a:prstGeom>
        </p:spPr>
      </p:pic>
      <p:pic>
        <p:nvPicPr>
          <p:cNvPr id="13" name="Grafik 12" descr="Ein Bild, das Baum, draußen, Himmel enthält.&#10;&#10;Mit sehr hoher Zuverlässigkeit generierte Beschreibung">
            <a:extLst>
              <a:ext uri="{FF2B5EF4-FFF2-40B4-BE49-F238E27FC236}">
                <a16:creationId xmlns:a16="http://schemas.microsoft.com/office/drawing/2014/main" id="{8D42A722-6FC7-4235-976F-A2C4B41260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16197" y="1853247"/>
            <a:ext cx="2290779" cy="2290779"/>
          </a:xfrm>
          <a:prstGeom prst="rect">
            <a:avLst/>
          </a:prstGeom>
        </p:spPr>
      </p:pic>
      <p:pic>
        <p:nvPicPr>
          <p:cNvPr id="15" name="Grafik 14" descr="Ein Bild, das Text, Karte enthält.&#10;&#10;Mit sehr hoher Zuverlässigkeit generierte Beschreibung">
            <a:extLst>
              <a:ext uri="{FF2B5EF4-FFF2-40B4-BE49-F238E27FC236}">
                <a16:creationId xmlns:a16="http://schemas.microsoft.com/office/drawing/2014/main" id="{3F894508-5513-4ACD-9F70-D398EFC72F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16195" y="4335001"/>
            <a:ext cx="2290779" cy="229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7618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11E3F9-CEFA-4436-9784-37A13758A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Rapidly</a:t>
            </a:r>
            <a:r>
              <a:rPr lang="de-DE" dirty="0"/>
              <a:t> </a:t>
            </a:r>
            <a:r>
              <a:rPr lang="de-DE" dirty="0" err="1"/>
              <a:t>exploring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trees</a:t>
            </a:r>
            <a:br>
              <a:rPr lang="de-DE" dirty="0"/>
            </a:b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Dynamic </a:t>
            </a:r>
            <a:r>
              <a:rPr lang="de-DE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Programming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7FEBC91-34F1-4E88-B091-F8C140ED72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83662" y="1853248"/>
            <a:ext cx="2288737" cy="2290779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29A2E5B-98E0-4BC3-A42C-234C9304A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283" y="4335001"/>
            <a:ext cx="2293496" cy="229554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121E2C6-2EF3-4F2C-A06E-28DD7062CA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2644" y="1853248"/>
            <a:ext cx="2286710" cy="229077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BA58881-F509-432C-A018-A8FCECB92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0609" y="4335343"/>
            <a:ext cx="2290779" cy="229485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D42A722-6FC7-4235-976F-A2C4B41260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16197" y="1853247"/>
            <a:ext cx="2290779" cy="229077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3F894508-5513-4ACD-9F70-D398EFC72F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16195" y="4338400"/>
            <a:ext cx="2290779" cy="228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064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11E3F9-CEFA-4436-9784-37A13758A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Rapidly</a:t>
            </a:r>
            <a:r>
              <a:rPr lang="de-DE" dirty="0"/>
              <a:t> </a:t>
            </a:r>
            <a:r>
              <a:rPr lang="de-DE" dirty="0" err="1"/>
              <a:t>exploring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trees</a:t>
            </a:r>
            <a:br>
              <a:rPr lang="de-DE" dirty="0"/>
            </a:b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Dynamic </a:t>
            </a:r>
            <a:r>
              <a:rPr lang="de-DE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Programming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7FEBC91-34F1-4E88-B091-F8C140ED72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83662" y="1853248"/>
            <a:ext cx="2288737" cy="2290779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29A2E5B-98E0-4BC3-A42C-234C9304A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283" y="4335001"/>
            <a:ext cx="2293496" cy="229554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121E2C6-2EF3-4F2C-A06E-28DD7062CA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2644" y="1853248"/>
            <a:ext cx="2286710" cy="229077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BA58881-F509-432C-A018-A8FCECB92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0609" y="4335343"/>
            <a:ext cx="2290779" cy="229485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D42A722-6FC7-4235-976F-A2C4B41260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16197" y="1853247"/>
            <a:ext cx="2290779" cy="229077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3F894508-5513-4ACD-9F70-D398EFC72F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16195" y="4338400"/>
            <a:ext cx="2290779" cy="228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5828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C0EBA03-B421-41F5-BF70-10932BD30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043CF9F-EC02-4BC4-B636-BAA614D8F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144659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Multistage </a:t>
            </a:r>
            <a:r>
              <a:rPr lang="de-DE" sz="2400" dirty="0" err="1"/>
              <a:t>decision</a:t>
            </a:r>
            <a:r>
              <a:rPr lang="de-DE" sz="2400" dirty="0"/>
              <a:t> </a:t>
            </a:r>
            <a:r>
              <a:rPr lang="de-DE" sz="2400" dirty="0" err="1"/>
              <a:t>problems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solved</a:t>
            </a:r>
            <a:r>
              <a:rPr lang="de-DE" sz="2400" dirty="0"/>
              <a:t> </a:t>
            </a:r>
            <a:r>
              <a:rPr lang="de-DE" sz="2400" dirty="0" err="1"/>
              <a:t>by</a:t>
            </a:r>
            <a:r>
              <a:rPr lang="de-DE" sz="2400" dirty="0"/>
              <a:t>       Dynamic </a:t>
            </a:r>
            <a:r>
              <a:rPr lang="de-DE" sz="2400" dirty="0" err="1"/>
              <a:t>Programming</a:t>
            </a:r>
            <a:endParaRPr lang="de-DE" sz="2400" dirty="0"/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applyied</a:t>
            </a:r>
            <a:r>
              <a:rPr lang="de-DE" sz="2400" dirty="0"/>
              <a:t> </a:t>
            </a:r>
            <a:r>
              <a:rPr lang="de-DE" sz="2400" dirty="0" err="1"/>
              <a:t>onto</a:t>
            </a:r>
            <a:r>
              <a:rPr lang="de-DE" sz="2400" dirty="0"/>
              <a:t> </a:t>
            </a:r>
            <a:r>
              <a:rPr lang="de-DE" sz="2400" dirty="0" err="1"/>
              <a:t>many</a:t>
            </a:r>
            <a:r>
              <a:rPr lang="de-DE" sz="2400" dirty="0"/>
              <a:t> different </a:t>
            </a:r>
            <a:r>
              <a:rPr lang="de-DE" sz="2400" dirty="0" err="1"/>
              <a:t>types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problems</a:t>
            </a:r>
            <a:endParaRPr lang="de-DE" sz="2400" dirty="0"/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dirty="0" err="1"/>
              <a:t>Especially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robot</a:t>
            </a:r>
            <a:r>
              <a:rPr lang="de-DE" sz="2400" dirty="0"/>
              <a:t> </a:t>
            </a:r>
            <a:r>
              <a:rPr lang="de-DE" sz="2400" dirty="0" err="1"/>
              <a:t>motion</a:t>
            </a:r>
            <a:r>
              <a:rPr lang="de-DE" sz="2400" dirty="0"/>
              <a:t> </a:t>
            </a:r>
            <a:r>
              <a:rPr lang="de-DE" sz="2400" dirty="0" err="1"/>
              <a:t>planning</a:t>
            </a:r>
            <a:r>
              <a:rPr lang="de-DE" sz="2400" dirty="0"/>
              <a:t> and </a:t>
            </a:r>
            <a:r>
              <a:rPr lang="de-DE" sz="2400" dirty="0" err="1"/>
              <a:t>path</a:t>
            </a:r>
            <a:r>
              <a:rPr lang="de-DE" sz="2400" dirty="0"/>
              <a:t> </a:t>
            </a:r>
            <a:r>
              <a:rPr lang="de-DE" sz="2400" dirty="0" err="1"/>
              <a:t>finding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280844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1B28F63-CF00-448F-B141-FE33C33B189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E609E2-8522-44E4-9077-980E5BCF3E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FA533C5-33E3-4611-AF9F-72811D8B26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949AD42-25FD-4C3D-9EEE-B7FEC580998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AC7D913-60B7-4603-881B-831DA5D3A9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7F0FDC4-AD8C-47D9-9131-623C98ADB0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27238C-8EAF-4098-86E6-7723B7DAE6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78C6C821-FEE1-4EB6-9590-C021440C77D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61A74B3-E247-44D4-8C48-FAE8E20564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27CB293-DF9F-46F4-9A28-1A2A0C0A3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444657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Background and</a:t>
            </a:r>
            <a:b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4630B18-5399-4545-B36E-557F8D16F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6458419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0" i="0" kern="1200" cap="all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48763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91B28F63-CF00-448F-B141-FE33C33B189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AE609E2-8522-44E4-9077-980E5BCF3E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4FA533C5-33E3-4611-AF9F-72811D8B26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949AD42-25FD-4C3D-9EEE-B7FEC580998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AC7D913-60B7-4603-881B-831DA5D3A9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87F0FDC4-AD8C-47D9-9131-623C98ADB0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E27238C-8EAF-4098-86E6-7723B7DAE6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78C6C821-FEE1-4EB6-9590-C021440C77D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61A74B3-E247-44D4-8C48-FAE8E20564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C0EBA03-B421-41F5-BF70-10932BD30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7982857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dirty="0"/>
              <a:t>Some more examples!</a:t>
            </a:r>
            <a:endParaRPr lang="en-US" sz="5400" b="0" i="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043CF9F-EC02-4BC4-B636-BAA614D8F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6458419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0" i="0" kern="1200" cap="all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51555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Elektronik, Rechner enthält.&#10;&#10;Mit hoher Zuverlässigkeit generierte Beschreibung">
            <a:extLst>
              <a:ext uri="{FF2B5EF4-FFF2-40B4-BE49-F238E27FC236}">
                <a16:creationId xmlns:a16="http://schemas.microsoft.com/office/drawing/2014/main" id="{5B9BC71C-29A6-46E7-BFAF-85CCB71D6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0489" y="2695143"/>
            <a:ext cx="3271022" cy="327102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87535" y="2361024"/>
                <a:ext cx="1789413" cy="967031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lnSpc>
                    <a:spcPct val="110000"/>
                  </a:lnSpc>
                  <a:buNone/>
                </a:pPr>
                <a:r>
                  <a:rPr lang="de-DE" sz="2400" dirty="0" err="1"/>
                  <a:t>Gridmap</a:t>
                </a:r>
                <a:r>
                  <a:rPr lang="de-DE" sz="2400" dirty="0"/>
                  <a:t>: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ℕ</m:t>
                        </m:r>
                      </m:e>
                      <m:sup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p>
                  </m:oMath>
                </a14:m>
                <a:endParaRPr lang="de-DE" sz="2400" dirty="0"/>
              </a:p>
            </p:txBody>
          </p:sp>
        </mc:Choice>
        <mc:Fallback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87535" y="2361024"/>
                <a:ext cx="1789413" cy="967031"/>
              </a:xfrm>
              <a:blipFill>
                <a:blip r:embed="rId5"/>
                <a:stretch>
                  <a:fillRect t="-4403" r="-477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itel 10">
            <a:extLst>
              <a:ext uri="{FF2B5EF4-FFF2-40B4-BE49-F238E27FC236}">
                <a16:creationId xmlns:a16="http://schemas.microsoft.com/office/drawing/2014/main" id="{0442C2A9-FBA3-4D32-BCAE-F7799A128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/>
              <a:t>Background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7584A155-E4CE-4C0E-BB62-841DEF1FF406}"/>
                  </a:ext>
                </a:extLst>
              </p:cNvPr>
              <p:cNvSpPr txBox="1"/>
              <p:nvPr/>
            </p:nvSpPr>
            <p:spPr>
              <a:xfrm>
                <a:off x="5602606" y="1530027"/>
                <a:ext cx="179254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sz="2400" dirty="0"/>
                  <a:t>Walls:</a:t>
                </a:r>
              </a:p>
              <a:p>
                <a:pPr algn="ctr"/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=∞</m:t>
                    </m:r>
                  </m:oMath>
                </a14:m>
                <a:endParaRPr lang="de-DE" sz="2400" dirty="0"/>
              </a:p>
            </p:txBody>
          </p:sp>
        </mc:Choice>
        <mc:Fallback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7584A155-E4CE-4C0E-BB62-841DEF1FF4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2606" y="1530027"/>
                <a:ext cx="1792542" cy="830997"/>
              </a:xfrm>
              <a:prstGeom prst="rect">
                <a:avLst/>
              </a:prstGeom>
              <a:blipFill>
                <a:blip r:embed="rId6"/>
                <a:stretch>
                  <a:fillRect t="-5882" b="-1029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193E9C24-ECDE-42DD-A119-D90E76424ECF}"/>
                  </a:ext>
                </a:extLst>
              </p:cNvPr>
              <p:cNvSpPr txBox="1"/>
              <p:nvPr/>
            </p:nvSpPr>
            <p:spPr>
              <a:xfrm>
                <a:off x="8518112" y="4513015"/>
                <a:ext cx="1829347" cy="8610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sz="2400" dirty="0"/>
                  <a:t>Set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exits</a:t>
                </a:r>
                <a:r>
                  <a:rPr lang="de-DE" sz="2400" dirty="0"/>
                  <a:t>:</a:t>
                </a:r>
                <a:endParaRPr lang="de-DE" sz="240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𝑔𝑜𝑎𝑙𝑠</m:t>
                          </m:r>
                        </m:sub>
                      </m:sSub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193E9C24-ECDE-42DD-A119-D90E76424E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8112" y="4513015"/>
                <a:ext cx="1829347" cy="861070"/>
              </a:xfrm>
              <a:prstGeom prst="rect">
                <a:avLst/>
              </a:prstGeom>
              <a:blipFill>
                <a:blip r:embed="rId7"/>
                <a:stretch>
                  <a:fillRect l="-4333" t="-5634" r="-4667" b="-633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1D6AA6B8-2FDB-427A-9556-99A2308D2321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5825706" y="2361024"/>
            <a:ext cx="673171" cy="681225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ysDash"/>
            <a:round/>
            <a:headEnd type="none" w="med" len="med"/>
            <a:tailEnd type="arrow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A5E5542-3880-471A-AA22-23782ECC37F1}"/>
              </a:ext>
            </a:extLst>
          </p:cNvPr>
          <p:cNvCxnSpPr>
            <a:cxnSpLocks/>
          </p:cNvCxnSpPr>
          <p:nvPr/>
        </p:nvCxnSpPr>
        <p:spPr>
          <a:xfrm flipH="1">
            <a:off x="5825706" y="2331127"/>
            <a:ext cx="673171" cy="1234458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ysDash"/>
            <a:round/>
            <a:headEnd type="none" w="med" len="med"/>
            <a:tailEnd type="arrow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4619B9A2-0453-4FFA-93B8-A4C9B1B42DF0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5825706" y="2361024"/>
            <a:ext cx="673171" cy="1773904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ysDash"/>
            <a:round/>
            <a:headEnd type="none" w="med" len="med"/>
            <a:tailEnd type="arrow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A3E5EC6-F4C0-4C5B-86B0-022668A21C9E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550990" y="4943550"/>
            <a:ext cx="967122" cy="755635"/>
          </a:xfrm>
          <a:prstGeom prst="straightConnector1">
            <a:avLst/>
          </a:prstGeom>
          <a:ln w="76200" cap="flat" cmpd="sng" algn="ctr">
            <a:solidFill>
              <a:schemeClr val="tx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B8757CB4-B53A-46F8-B5A6-8452246277E9}"/>
                  </a:ext>
                </a:extLst>
              </p:cNvPr>
              <p:cNvSpPr txBox="1"/>
              <p:nvPr/>
            </p:nvSpPr>
            <p:spPr>
              <a:xfrm>
                <a:off x="767190" y="4715810"/>
                <a:ext cx="304282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sz="2400" dirty="0"/>
                  <a:t>Cost to </a:t>
                </a:r>
                <a:r>
                  <a:rPr lang="de-DE" sz="2400" dirty="0" err="1"/>
                  <a:t>step</a:t>
                </a:r>
                <a:r>
                  <a:rPr lang="de-DE" sz="2400" dirty="0"/>
                  <a:t> on </a:t>
                </a:r>
                <a:r>
                  <a:rPr lang="de-DE" sz="2400" dirty="0" err="1"/>
                  <a:t>tile</a:t>
                </a:r>
                <a:r>
                  <a:rPr lang="de-DE" sz="2400" dirty="0"/>
                  <a:t>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2400" i="1">
                          <a:latin typeface="Cambria Math" panose="02040503050406030204" pitchFamily="18" charset="0"/>
                        </a:rPr>
                        <m:t>𝑀</m:t>
                      </m:r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ℕ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B8757CB4-B53A-46F8-B5A6-8452246277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190" y="4715810"/>
                <a:ext cx="3042821" cy="830997"/>
              </a:xfrm>
              <a:prstGeom prst="rect">
                <a:avLst/>
              </a:prstGeom>
              <a:blipFill>
                <a:blip r:embed="rId8"/>
                <a:stretch>
                  <a:fillRect l="-2806" t="-5882" r="-2405" b="-1029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3AA521A5-B954-46C5-97CF-E245A94FE174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3810011" y="4511674"/>
            <a:ext cx="786601" cy="619635"/>
          </a:xfrm>
          <a:prstGeom prst="straightConnector1">
            <a:avLst/>
          </a:prstGeom>
          <a:ln w="76200" cap="flat" cmpd="sng" algn="ctr">
            <a:solidFill>
              <a:schemeClr val="tx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A88E800D-805C-436B-BC88-802464ADFDEF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3810011" y="5131309"/>
            <a:ext cx="786601" cy="0"/>
          </a:xfrm>
          <a:prstGeom prst="straightConnector1">
            <a:avLst/>
          </a:prstGeom>
          <a:ln w="76200" cap="flat" cmpd="sng" algn="ctr">
            <a:solidFill>
              <a:schemeClr val="tx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60942BF-8AA0-4D65-84F7-C66CCBDDAE88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3810011" y="5131309"/>
            <a:ext cx="786601" cy="619634"/>
          </a:xfrm>
          <a:prstGeom prst="straightConnector1">
            <a:avLst/>
          </a:prstGeom>
          <a:ln w="76200" cap="flat" cmpd="sng" algn="ctr">
            <a:solidFill>
              <a:schemeClr val="tx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489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sz="4400" dirty="0"/>
              <a:t>Problem Statement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CB4DAC7-20C3-4474-85BD-A6CC9D497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742832"/>
            <a:ext cx="8946541" cy="4505568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de-DE" sz="2400" dirty="0"/>
              <a:t>Determine optimal </a:t>
            </a:r>
            <a:r>
              <a:rPr lang="de-DE" sz="2400" dirty="0" err="1"/>
              <a:t>policies</a:t>
            </a:r>
            <a:endParaRPr lang="de-DE" sz="2400" dirty="0"/>
          </a:p>
        </p:txBody>
      </p:sp>
      <p:pic>
        <p:nvPicPr>
          <p:cNvPr id="3" name="Grafik 2" descr="Ein Bild, das Elektronik, Rechner enthält.&#10;&#10;Mit hoher Zuverlässigkeit generierte Beschreibung">
            <a:extLst>
              <a:ext uri="{FF2B5EF4-FFF2-40B4-BE49-F238E27FC236}">
                <a16:creationId xmlns:a16="http://schemas.microsoft.com/office/drawing/2014/main" id="{0E1DA2DD-DC64-47D6-8BC6-46FF0807E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577" y="3510314"/>
            <a:ext cx="2712335" cy="2712335"/>
          </a:xfrm>
          <a:prstGeom prst="rect">
            <a:avLst/>
          </a:prstGeom>
        </p:spPr>
      </p:pic>
      <p:pic>
        <p:nvPicPr>
          <p:cNvPr id="7" name="Grafik 6" descr="Ein Bild, das Elektronik, Rechner enthält.&#10;&#10;Mit sehr hoher Zuverlässigkeit generierte Beschreibung">
            <a:extLst>
              <a:ext uri="{FF2B5EF4-FFF2-40B4-BE49-F238E27FC236}">
                <a16:creationId xmlns:a16="http://schemas.microsoft.com/office/drawing/2014/main" id="{4950AB01-7D73-45FF-B3B2-73C509D46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5378" y="3510314"/>
            <a:ext cx="2712335" cy="27123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26E420E-17BE-47B9-9440-80CB25226DEF}"/>
                  </a:ext>
                </a:extLst>
              </p:cNvPr>
              <p:cNvSpPr txBox="1"/>
              <p:nvPr/>
            </p:nvSpPr>
            <p:spPr>
              <a:xfrm>
                <a:off x="5331615" y="4714305"/>
                <a:ext cx="1037832" cy="738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4800" b="0" i="1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de-DE" sz="4800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26E420E-17BE-47B9-9440-80CB25226D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1615" y="4714305"/>
                <a:ext cx="1037832" cy="7386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A42279C6-9C18-42C7-8565-B24879D91275}"/>
                  </a:ext>
                </a:extLst>
              </p:cNvPr>
              <p:cNvSpPr txBox="1"/>
              <p:nvPr/>
            </p:nvSpPr>
            <p:spPr>
              <a:xfrm>
                <a:off x="3357833" y="2933426"/>
                <a:ext cx="106782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ℕ</m:t>
                          </m:r>
                        </m:e>
                        <m:sup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</m:sSup>
                    </m:oMath>
                  </m:oMathPara>
                </a14:m>
                <a:endParaRPr lang="de-DE" sz="2800" dirty="0"/>
              </a:p>
              <a:p>
                <a:endParaRPr lang="de-DE" sz="2800" dirty="0"/>
              </a:p>
            </p:txBody>
          </p:sp>
        </mc:Choice>
        <mc:Fallback xmlns="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A42279C6-9C18-42C7-8565-B24879D912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7833" y="2933426"/>
                <a:ext cx="1067822" cy="95410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509BDC5B-0A95-4961-887C-665506637329}"/>
                  </a:ext>
                </a:extLst>
              </p:cNvPr>
              <p:cNvSpPr txBox="1"/>
              <p:nvPr/>
            </p:nvSpPr>
            <p:spPr>
              <a:xfrm>
                <a:off x="6777230" y="2933426"/>
                <a:ext cx="244862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sz="280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∈{</m:t>
                    </m:r>
                  </m:oMath>
                </a14:m>
                <a:r>
                  <a:rPr lang="de-DE" sz="2800" dirty="0"/>
                  <a:t>v</a:t>
                </a:r>
                <a14:m>
                  <m:oMath xmlns:m="http://schemas.openxmlformats.org/officeDocument/2006/math">
                    <m:r>
                      <a:rPr lang="de-DE" sz="2800" b="0" i="1" dirty="0" smtClean="0">
                        <a:latin typeface="Cambria Math" panose="02040503050406030204" pitchFamily="18" charset="0"/>
                      </a:rPr>
                      <m:t>,&lt;,&gt;,^}</m:t>
                    </m:r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509BDC5B-0A95-4961-887C-6655066373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7230" y="2933426"/>
                <a:ext cx="2448629" cy="523220"/>
              </a:xfrm>
              <a:prstGeom prst="rect">
                <a:avLst/>
              </a:prstGeom>
              <a:blipFill>
                <a:blip r:embed="rId7"/>
                <a:stretch>
                  <a:fillRect t="-11628" b="-313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D2583CC2-F035-4F45-8007-68295F06B5BB}"/>
                  </a:ext>
                </a:extLst>
              </p:cNvPr>
              <p:cNvSpPr txBox="1"/>
              <p:nvPr/>
            </p:nvSpPr>
            <p:spPr>
              <a:xfrm>
                <a:off x="5331615" y="2825704"/>
                <a:ext cx="1037832" cy="738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4800" b="0" i="1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de-DE" sz="480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D2583CC2-F035-4F45-8007-68295F06B5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1615" y="2825704"/>
                <a:ext cx="1037832" cy="73866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9272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/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91B28F63-CF00-448F-B141-FE33C33B189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AE609E2-8522-44E4-9077-980E5BCF3E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4FA533C5-33E3-4611-AF9F-72811D8B26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949AD42-25FD-4C3D-9EEE-B7FEC580998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AC7D913-60B7-4603-881B-831DA5D3A9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87F0FDC4-AD8C-47D9-9131-623C98ADB0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E27238C-8EAF-4098-86E6-7723B7DAE6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78C6C821-FEE1-4EB6-9590-C021440C77D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61A74B3-E247-44D4-8C48-FAE8E20564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C0EBA03-B421-41F5-BF70-10932BD30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9127732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Fundamentals of </a:t>
            </a:r>
            <a:b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54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Dynamic Programming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043CF9F-EC02-4BC4-B636-BAA614D8F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6458419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0" i="0" kern="1200" cap="all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53929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What is Dynamic Programming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CB4DAC7-20C3-4474-85BD-A6CC9D49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de-DE" sz="2400" dirty="0"/>
              <a:t>Method </a:t>
            </a:r>
            <a:r>
              <a:rPr lang="en-US" sz="2400" dirty="0"/>
              <a:t>used</a:t>
            </a:r>
            <a:r>
              <a:rPr lang="de-DE" sz="2400" dirty="0"/>
              <a:t> in </a:t>
            </a:r>
            <a:r>
              <a:rPr lang="de-DE" sz="2400" dirty="0" err="1"/>
              <a:t>mathematical</a:t>
            </a:r>
            <a:r>
              <a:rPr lang="de-DE" sz="2400" dirty="0"/>
              <a:t> </a:t>
            </a:r>
            <a:r>
              <a:rPr lang="de-DE" sz="2400" dirty="0" err="1"/>
              <a:t>optimization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Transforms </a:t>
            </a:r>
            <a:r>
              <a:rPr lang="de-DE" sz="2400" dirty="0" err="1"/>
              <a:t>complex</a:t>
            </a:r>
            <a:r>
              <a:rPr lang="de-DE" sz="2400" dirty="0"/>
              <a:t> </a:t>
            </a:r>
            <a:r>
              <a:rPr lang="de-DE" sz="2400" dirty="0" err="1"/>
              <a:t>problems</a:t>
            </a:r>
            <a:r>
              <a:rPr lang="de-DE" sz="2400" dirty="0"/>
              <a:t> </a:t>
            </a:r>
            <a:r>
              <a:rPr lang="de-DE" sz="2400" dirty="0" err="1"/>
              <a:t>into</a:t>
            </a:r>
            <a:r>
              <a:rPr lang="de-DE" sz="2400" dirty="0"/>
              <a:t> </a:t>
            </a:r>
            <a:r>
              <a:rPr lang="de-DE" sz="2400" dirty="0" err="1"/>
              <a:t>sequences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simpler </a:t>
            </a:r>
            <a:r>
              <a:rPr lang="de-DE" sz="2400" dirty="0" err="1"/>
              <a:t>subproblems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General </a:t>
            </a:r>
            <a:r>
              <a:rPr lang="de-DE" sz="2400" dirty="0" err="1"/>
              <a:t>framework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a </a:t>
            </a:r>
            <a:r>
              <a:rPr lang="de-DE" sz="2400" dirty="0" err="1"/>
              <a:t>broad</a:t>
            </a:r>
            <a:r>
              <a:rPr lang="de-DE" sz="2400" dirty="0"/>
              <a:t> </a:t>
            </a:r>
            <a:r>
              <a:rPr lang="de-DE" sz="2400" dirty="0" err="1"/>
              <a:t>variety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problems</a:t>
            </a:r>
            <a:endParaRPr lang="de-DE" sz="2400" dirty="0"/>
          </a:p>
          <a:p>
            <a:pPr>
              <a:lnSpc>
                <a:spcPct val="200000"/>
              </a:lnSpc>
            </a:pPr>
            <a:r>
              <a:rPr lang="de-DE" sz="2400" dirty="0"/>
              <a:t>Base </a:t>
            </a:r>
            <a:r>
              <a:rPr lang="de-DE" sz="2400" dirty="0" err="1"/>
              <a:t>concept</a:t>
            </a:r>
            <a:r>
              <a:rPr lang="de-DE" sz="2400" dirty="0"/>
              <a:t>: </a:t>
            </a:r>
            <a:r>
              <a:rPr lang="de-DE" sz="2400" dirty="0" err="1"/>
              <a:t>Sequential</a:t>
            </a:r>
            <a:r>
              <a:rPr lang="de-DE" sz="2400" dirty="0"/>
              <a:t> </a:t>
            </a:r>
            <a:r>
              <a:rPr lang="de-DE" sz="2400" dirty="0" err="1"/>
              <a:t>decision</a:t>
            </a:r>
            <a:r>
              <a:rPr lang="de-DE" sz="2400" dirty="0"/>
              <a:t> </a:t>
            </a:r>
            <a:r>
              <a:rPr lang="de-DE" sz="2400" dirty="0" err="1"/>
              <a:t>making</a:t>
            </a:r>
            <a:r>
              <a:rPr lang="de-DE" sz="2400" dirty="0"/>
              <a:t> </a:t>
            </a:r>
            <a:r>
              <a:rPr lang="de-DE" sz="2400" dirty="0" err="1"/>
              <a:t>problem</a:t>
            </a:r>
            <a:endParaRPr lang="de-DE" sz="2400" dirty="0"/>
          </a:p>
          <a:p>
            <a:pPr>
              <a:lnSpc>
                <a:spcPct val="200000"/>
              </a:lnSpc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525290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The principle of optimality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CB4DAC7-20C3-4474-85BD-A6CC9D49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de-DE" sz="2400" dirty="0"/>
              <a:t>A </a:t>
            </a:r>
            <a:r>
              <a:rPr lang="de-DE" sz="2400" b="1" dirty="0" err="1"/>
              <a:t>policy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a </a:t>
            </a:r>
            <a:r>
              <a:rPr lang="de-DE" sz="2400" dirty="0" err="1"/>
              <a:t>sequence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decisions</a:t>
            </a:r>
            <a:endParaRPr lang="de-DE" sz="2400" dirty="0"/>
          </a:p>
          <a:p>
            <a:pPr>
              <a:lnSpc>
                <a:spcPct val="200000"/>
              </a:lnSpc>
              <a:spcBef>
                <a:spcPts val="2400"/>
              </a:spcBef>
            </a:pPr>
            <a:r>
              <a:rPr lang="de-DE" sz="2400" dirty="0"/>
              <a:t>An </a:t>
            </a:r>
            <a:r>
              <a:rPr lang="de-DE" sz="2400" b="1" dirty="0"/>
              <a:t>optimal </a:t>
            </a:r>
            <a:r>
              <a:rPr lang="de-DE" sz="2400" b="1" dirty="0" err="1"/>
              <a:t>policy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a </a:t>
            </a:r>
            <a:r>
              <a:rPr lang="de-DE" sz="2400" dirty="0" err="1"/>
              <a:t>sequence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decisions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has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best</a:t>
            </a:r>
            <a:r>
              <a:rPr lang="de-DE" sz="2400" dirty="0"/>
              <a:t> </a:t>
            </a:r>
            <a:r>
              <a:rPr lang="de-DE" sz="2400" dirty="0" err="1"/>
              <a:t>outcome</a:t>
            </a:r>
            <a:r>
              <a:rPr lang="de-DE" sz="2400" dirty="0"/>
              <a:t> w.r.t. a </a:t>
            </a:r>
            <a:r>
              <a:rPr lang="de-DE" sz="2400" dirty="0" err="1"/>
              <a:t>predefined</a:t>
            </a:r>
            <a:r>
              <a:rPr lang="de-DE" sz="2400" dirty="0"/>
              <a:t> </a:t>
            </a:r>
            <a:r>
              <a:rPr lang="de-DE" sz="2400" dirty="0" err="1"/>
              <a:t>criterion</a:t>
            </a:r>
            <a:endParaRPr lang="de-DE" sz="2400" dirty="0"/>
          </a:p>
          <a:p>
            <a:pPr marL="0" indent="0">
              <a:spcBef>
                <a:spcPts val="2400"/>
              </a:spcBef>
              <a:buNone/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698291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5DE79C-557C-4AD2-83D8-F9D4C074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Mathematical formulation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3312" y="1598762"/>
                <a:ext cx="8946541" cy="4649637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 …,</m:t>
                        </m:r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sub>
                        </m:sSub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de-DE" sz="2400" dirty="0"/>
              </a:p>
              <a:p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;     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⇒</m:t>
                    </m:r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,     ∀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de-DE" sz="2400" dirty="0"/>
              </a:p>
              <a:p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, …, </m:t>
                        </m:r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</m:e>
                    </m:d>
                  </m:oMath>
                </a14:m>
                <a:endParaRPr lang="de-DE" sz="24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de-DE" sz="2400" b="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sz="2400" dirty="0"/>
              </a:p>
              <a:p>
                <a:pPr lvl="1"/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⋮</m:t>
                    </m:r>
                  </m:oMath>
                </a14:m>
                <a:endParaRPr lang="de-DE" sz="2400" b="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de-DE" sz="2400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lim>
                        </m:limLow>
                      </m:fName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de-DE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de-DE" sz="2400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b>
                        </m:sSub>
                        <m:d>
                          <m:dPr>
                            <m:ctrlP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,       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=2,3,…</m:t>
                    </m:r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ACB4DAC7-20C3-4474-85BD-A6CC9D4975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3312" y="1598762"/>
                <a:ext cx="8946541" cy="4649637"/>
              </a:xfrm>
              <a:blipFill>
                <a:blip r:embed="rId3"/>
                <a:stretch>
                  <a:fillRect l="-545" b="-104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01811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2736</Words>
  <Application>Microsoft Office PowerPoint</Application>
  <PresentationFormat>Breitbild</PresentationFormat>
  <Paragraphs>362</Paragraphs>
  <Slides>30</Slides>
  <Notes>30</Notes>
  <HiddenSlides>6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6" baseType="lpstr">
      <vt:lpstr>Arial</vt:lpstr>
      <vt:lpstr>Calibri</vt:lpstr>
      <vt:lpstr>Cambria Math</vt:lpstr>
      <vt:lpstr>Century Gothic</vt:lpstr>
      <vt:lpstr>Wingdings 3</vt:lpstr>
      <vt:lpstr>Ion</vt:lpstr>
      <vt:lpstr>Get me out of here: Determining optimal policies</vt:lpstr>
      <vt:lpstr>Outline</vt:lpstr>
      <vt:lpstr>Background and Problem Statement</vt:lpstr>
      <vt:lpstr>Background</vt:lpstr>
      <vt:lpstr>Problem Statement</vt:lpstr>
      <vt:lpstr>Fundamentals of  Dynamic Programming</vt:lpstr>
      <vt:lpstr>What is Dynamic Programming</vt:lpstr>
      <vt:lpstr>The principle of optimality</vt:lpstr>
      <vt:lpstr>Mathematical formulation</vt:lpstr>
      <vt:lpstr>Characteristics of problems solvable by Dynamic Programming</vt:lpstr>
      <vt:lpstr>Overlapping Subproblems</vt:lpstr>
      <vt:lpstr>Optimal Substructure</vt:lpstr>
      <vt:lpstr>How to apply  Dynamic Programming in Computer Science</vt:lpstr>
      <vt:lpstr>Memoization</vt:lpstr>
      <vt:lpstr>Bellman equation</vt:lpstr>
      <vt:lpstr>Solving the  Dynamic Programming equations</vt:lpstr>
      <vt:lpstr>Finding the value function</vt:lpstr>
      <vt:lpstr>Finding the value function</vt:lpstr>
      <vt:lpstr>Finding the value function</vt:lpstr>
      <vt:lpstr>Recursive value function</vt:lpstr>
      <vt:lpstr>Finding optimal policies</vt:lpstr>
      <vt:lpstr>Related work and use cases in robot motion planning</vt:lpstr>
      <vt:lpstr>Autonomous vehicles</vt:lpstr>
      <vt:lpstr>Extending the 2-dimensional algorithms onto N-dimensional problems</vt:lpstr>
      <vt:lpstr>Spacecrafts floating in R^3</vt:lpstr>
      <vt:lpstr>Rapidly exploring random trees Original</vt:lpstr>
      <vt:lpstr>Rapidly exploring random trees Dynamic Programming</vt:lpstr>
      <vt:lpstr>Rapidly exploring random trees Dynamic Programming</vt:lpstr>
      <vt:lpstr>Conclusion</vt:lpstr>
      <vt:lpstr>Some more examples!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me out of here: Determining optimal policies</dc:title>
  <dc:creator>Marcel Bruckner</dc:creator>
  <cp:lastModifiedBy>Marcel Bruckner</cp:lastModifiedBy>
  <cp:revision>83</cp:revision>
  <dcterms:created xsi:type="dcterms:W3CDTF">2018-01-11T19:00:54Z</dcterms:created>
  <dcterms:modified xsi:type="dcterms:W3CDTF">2018-01-24T15:44:40Z</dcterms:modified>
</cp:coreProperties>
</file>

<file path=docProps/thumbnail.jpeg>
</file>